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7" r:id="rId7"/>
    <p:sldId id="268" r:id="rId8"/>
    <p:sldId id="269" r:id="rId9"/>
    <p:sldId id="262" r:id="rId10"/>
    <p:sldId id="263" r:id="rId11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452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77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29ECE40-27B1-4735-84D8-0997DEFD93C4}" type="datetimeFigureOut">
              <a:rPr lang="pt-BR" smtClean="0"/>
              <a:t>23/03/2020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1D76A59-A1E9-4085-940F-966376AC37AE}" type="slidenum">
              <a:rPr lang="pt-BR" smtClean="0"/>
              <a:t>‹nº›</a:t>
            </a:fld>
            <a:endParaRPr lang="pt-BR"/>
          </a:p>
        </p:txBody>
      </p:sp>
      <p:sp>
        <p:nvSpPr>
          <p:cNvPr id="9" name="Espaço Reservado para Título 1"/>
          <p:cNvSpPr>
            <a:spLocks noGrp="1"/>
          </p:cNvSpPr>
          <p:nvPr>
            <p:ph type="title"/>
          </p:nvPr>
        </p:nvSpPr>
        <p:spPr>
          <a:xfrm>
            <a:off x="239086" y="486341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07925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9725" y="752911"/>
            <a:ext cx="8477075" cy="550527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29ECE40-27B1-4735-84D8-0997DEFD93C4}" type="datetimeFigureOut">
              <a:rPr lang="pt-BR" smtClean="0"/>
              <a:t>23/03/2020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1D76A59-A1E9-4085-940F-966376AC37AE}" type="slidenum">
              <a:rPr lang="pt-BR" smtClean="0"/>
              <a:t>‹nº›</a:t>
            </a:fld>
            <a:endParaRPr lang="pt-BR"/>
          </a:p>
        </p:txBody>
      </p:sp>
      <p:sp>
        <p:nvSpPr>
          <p:cNvPr id="7" name="Espaço Reservado para Título 1"/>
          <p:cNvSpPr>
            <a:spLocks noGrp="1"/>
          </p:cNvSpPr>
          <p:nvPr>
            <p:ph type="title"/>
          </p:nvPr>
        </p:nvSpPr>
        <p:spPr>
          <a:xfrm>
            <a:off x="171973" y="151001"/>
            <a:ext cx="8812635" cy="5012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14059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29ECE40-27B1-4735-84D8-0997DEFD93C4}" type="datetimeFigureOut">
              <a:rPr lang="pt-BR" smtClean="0"/>
              <a:t>23/03/2020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1D76A59-A1E9-4085-940F-966376AC37AE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Espaço Reservado para Título 1"/>
          <p:cNvSpPr>
            <a:spLocks noGrp="1"/>
          </p:cNvSpPr>
          <p:nvPr>
            <p:ph type="title"/>
          </p:nvPr>
        </p:nvSpPr>
        <p:spPr>
          <a:xfrm>
            <a:off x="171973" y="151001"/>
            <a:ext cx="8812635" cy="5012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18502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727744"/>
            <a:ext cx="4038600" cy="5547221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727744"/>
            <a:ext cx="4038600" cy="5547221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29ECE40-27B1-4735-84D8-0997DEFD93C4}" type="datetimeFigureOut">
              <a:rPr lang="pt-BR" smtClean="0"/>
              <a:t>23/03/2020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1D76A59-A1E9-4085-940F-966376AC37AE}" type="slidenum">
              <a:rPr lang="pt-BR" smtClean="0"/>
              <a:t>‹nº›</a:t>
            </a:fld>
            <a:endParaRPr lang="pt-BR"/>
          </a:p>
        </p:txBody>
      </p:sp>
      <p:sp>
        <p:nvSpPr>
          <p:cNvPr id="9" name="Espaço Reservado para Título 1"/>
          <p:cNvSpPr>
            <a:spLocks noGrp="1"/>
          </p:cNvSpPr>
          <p:nvPr>
            <p:ph type="title"/>
          </p:nvPr>
        </p:nvSpPr>
        <p:spPr>
          <a:xfrm>
            <a:off x="171973" y="151001"/>
            <a:ext cx="8812635" cy="5012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89876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712991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352752"/>
            <a:ext cx="4040188" cy="4930601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712991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52753"/>
            <a:ext cx="4041775" cy="49306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29ECE40-27B1-4735-84D8-0997DEFD93C4}" type="datetimeFigureOut">
              <a:rPr lang="pt-BR" smtClean="0"/>
              <a:t>23/03/2020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1D76A59-A1E9-4085-940F-966376AC37AE}" type="slidenum">
              <a:rPr lang="pt-BR" smtClean="0"/>
              <a:t>‹nº›</a:t>
            </a:fld>
            <a:endParaRPr lang="pt-BR"/>
          </a:p>
        </p:txBody>
      </p:sp>
      <p:sp>
        <p:nvSpPr>
          <p:cNvPr id="11" name="Espaço Reservado para Título 1"/>
          <p:cNvSpPr>
            <a:spLocks noGrp="1"/>
          </p:cNvSpPr>
          <p:nvPr>
            <p:ph type="title"/>
          </p:nvPr>
        </p:nvSpPr>
        <p:spPr>
          <a:xfrm>
            <a:off x="171973" y="151001"/>
            <a:ext cx="8812635" cy="5012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39160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29ECE40-27B1-4735-84D8-0997DEFD93C4}" type="datetimeFigureOut">
              <a:rPr lang="pt-BR" smtClean="0"/>
              <a:t>23/03/2020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1D76A59-A1E9-4085-940F-966376AC37AE}" type="slidenum">
              <a:rPr lang="pt-BR" smtClean="0"/>
              <a:t>‹nº›</a:t>
            </a:fld>
            <a:endParaRPr lang="pt-BR"/>
          </a:p>
        </p:txBody>
      </p:sp>
      <p:sp>
        <p:nvSpPr>
          <p:cNvPr id="6" name="Espaço Reservado para Título 1"/>
          <p:cNvSpPr>
            <a:spLocks noGrp="1"/>
          </p:cNvSpPr>
          <p:nvPr>
            <p:ph type="title"/>
          </p:nvPr>
        </p:nvSpPr>
        <p:spPr>
          <a:xfrm>
            <a:off x="171973" y="151001"/>
            <a:ext cx="8812635" cy="5012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87838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687897"/>
            <a:ext cx="5111750" cy="5438266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687898"/>
            <a:ext cx="3008313" cy="54382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29ECE40-27B1-4735-84D8-0997DEFD93C4}" type="datetimeFigureOut">
              <a:rPr lang="pt-BR" smtClean="0"/>
              <a:t>23/03/2020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1D76A59-A1E9-4085-940F-966376AC37AE}" type="slidenum">
              <a:rPr lang="pt-BR" smtClean="0"/>
              <a:t>‹nº›</a:t>
            </a:fld>
            <a:endParaRPr lang="pt-BR"/>
          </a:p>
        </p:txBody>
      </p:sp>
      <p:sp>
        <p:nvSpPr>
          <p:cNvPr id="9" name="Espaço Reservado para Título 1"/>
          <p:cNvSpPr>
            <a:spLocks noGrp="1"/>
          </p:cNvSpPr>
          <p:nvPr>
            <p:ph type="title"/>
          </p:nvPr>
        </p:nvSpPr>
        <p:spPr>
          <a:xfrm>
            <a:off x="171973" y="151001"/>
            <a:ext cx="8812635" cy="5012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76992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mplate_Apres_NovaMarca.jp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620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20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7.wmf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ftd.li/eg93vm" TargetMode="External"/><Relationship Id="rId2" Type="http://schemas.openxmlformats.org/officeDocument/2006/relationships/hyperlink" Target="http://ftd.li/y4zbuk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2204864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pt-BR" sz="4800" dirty="0"/>
              <a:t>Gravitação Universal </a:t>
            </a:r>
          </a:p>
        </p:txBody>
      </p:sp>
    </p:spTree>
    <p:extLst>
      <p:ext uri="{BB962C8B-B14F-4D97-AF65-F5344CB8AC3E}">
        <p14:creationId xmlns:p14="http://schemas.microsoft.com/office/powerpoint/2010/main" val="1645212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b="1" dirty="0" smtClean="0"/>
              <a:t>OBJETIVOS</a:t>
            </a:r>
          </a:p>
          <a:p>
            <a:r>
              <a:rPr lang="pt-BR" dirty="0" smtClean="0"/>
              <a:t>Apresentar </a:t>
            </a:r>
            <a:r>
              <a:rPr lang="pt-BR" dirty="0"/>
              <a:t>os sistemas geocêntrico e heliocêntrico.</a:t>
            </a:r>
          </a:p>
          <a:p>
            <a:r>
              <a:rPr lang="pt-BR" dirty="0"/>
              <a:t>Enunciar as três leis de Kepler para o movimento planetário.</a:t>
            </a: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Gravitação Universal</a:t>
            </a:r>
          </a:p>
        </p:txBody>
      </p:sp>
    </p:spTree>
    <p:extLst>
      <p:ext uri="{BB962C8B-B14F-4D97-AF65-F5344CB8AC3E}">
        <p14:creationId xmlns:p14="http://schemas.microsoft.com/office/powerpoint/2010/main" val="2906727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sz="2800" dirty="0"/>
              <a:t>Por volta do século II, Cláudio Ptolomeu, estudioso e pesquisador de Astronomia propôs um modelo de universo que levava em consideração a concepção de mundo aristotélico, onde a Terra era o centro do Universo.</a:t>
            </a: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Gravitação Universal  </a:t>
            </a:r>
            <a:r>
              <a:rPr lang="pt-BR" dirty="0" smtClean="0"/>
              <a:t>- Sistema </a:t>
            </a:r>
            <a:r>
              <a:rPr lang="pt-BR" dirty="0"/>
              <a:t>heliocêntrico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858717"/>
            <a:ext cx="4680520" cy="3521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1854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/>
              <a:t>No século XVI, Nicolau Copérnico, astrônomo polonês, fez renascer o modelo heliocêntrico idealizado por Aristarco na Grécia antiga.</a:t>
            </a: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Gravitação Universal </a:t>
            </a:r>
            <a:r>
              <a:rPr lang="pt-BR" dirty="0" smtClean="0"/>
              <a:t>- Sistema </a:t>
            </a:r>
            <a:r>
              <a:rPr lang="pt-BR" dirty="0"/>
              <a:t>geocêntrico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276872"/>
            <a:ext cx="3960440" cy="399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81806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O novo modelo heliocêntrico implicou em uma mudança radical de visão de mundo, mas não conseguia provar que a Terra estava em movimento.</a:t>
            </a:r>
          </a:p>
          <a:p>
            <a:r>
              <a:rPr lang="pt-BR" dirty="0"/>
              <a:t>Foram as observações do astrônomo dinamarquês </a:t>
            </a:r>
            <a:r>
              <a:rPr lang="pt-BR" dirty="0" err="1"/>
              <a:t>Tycho</a:t>
            </a:r>
            <a:r>
              <a:rPr lang="pt-BR" dirty="0"/>
              <a:t> </a:t>
            </a:r>
            <a:r>
              <a:rPr lang="pt-BR" dirty="0" err="1"/>
              <a:t>Brahe</a:t>
            </a:r>
            <a:r>
              <a:rPr lang="pt-BR" dirty="0"/>
              <a:t> (1546-1601), sobre o movimento do planeta Marte, que levaram o alemão </a:t>
            </a:r>
            <a:r>
              <a:rPr lang="pt-BR" dirty="0" err="1"/>
              <a:t>Johannes</a:t>
            </a:r>
            <a:r>
              <a:rPr lang="pt-BR" dirty="0"/>
              <a:t> Kepler (1571-1630) a pesquisar e encontrar leis que mostravam a validade do heliocentrismo. 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Gravitação Universal  </a:t>
            </a:r>
            <a:r>
              <a:rPr lang="pt-BR" dirty="0" smtClean="0"/>
              <a:t>- Leis </a:t>
            </a:r>
            <a:r>
              <a:rPr lang="pt-BR" dirty="0"/>
              <a:t>de Kepler</a:t>
            </a:r>
          </a:p>
        </p:txBody>
      </p:sp>
    </p:spTree>
    <p:extLst>
      <p:ext uri="{BB962C8B-B14F-4D97-AF65-F5344CB8AC3E}">
        <p14:creationId xmlns:p14="http://schemas.microsoft.com/office/powerpoint/2010/main" val="881806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sz="2800" dirty="0"/>
              <a:t>Kepler formulou três leis a respeito do movimento dos planetas:</a:t>
            </a:r>
          </a:p>
          <a:p>
            <a:pPr marL="0" indent="0">
              <a:buNone/>
            </a:pPr>
            <a:endParaRPr lang="pt-BR" sz="1000" dirty="0"/>
          </a:p>
          <a:p>
            <a:r>
              <a:rPr lang="pt-BR" sz="2800" b="1" dirty="0"/>
              <a:t>1ª lei de Kepler - lei das órbitas</a:t>
            </a:r>
          </a:p>
          <a:p>
            <a:pPr marL="0" indent="0">
              <a:buNone/>
            </a:pPr>
            <a:r>
              <a:rPr lang="pt-BR" sz="2800" dirty="0"/>
              <a:t>Os planetas descrevem órbitas elípticas em torno do Sol, que ocupa um dos focos da elipse.</a:t>
            </a:r>
          </a:p>
          <a:p>
            <a:pPr marL="0" indent="0">
              <a:buNone/>
            </a:pPr>
            <a:endParaRPr lang="pt-BR" sz="2800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Gravitação Universal  </a:t>
            </a:r>
            <a:r>
              <a:rPr lang="pt-BR" dirty="0" smtClean="0"/>
              <a:t>- Leis </a:t>
            </a:r>
            <a:r>
              <a:rPr lang="pt-BR" dirty="0"/>
              <a:t>de Kepler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7776" y="3356992"/>
            <a:ext cx="3670408" cy="307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3169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800" b="1" dirty="0"/>
              <a:t>2ª lei de Kepler - lei das áreas</a:t>
            </a:r>
          </a:p>
          <a:p>
            <a:pPr marL="0" indent="0">
              <a:buNone/>
            </a:pPr>
            <a:r>
              <a:rPr lang="pt-BR" sz="2800" dirty="0"/>
              <a:t>O raio vetor (segmento imaginário que une o Sol ao planeta) “varre” áreas iguais em tempos iguais.</a:t>
            </a:r>
          </a:p>
          <a:p>
            <a:pPr marL="0" indent="0">
              <a:buNone/>
            </a:pPr>
            <a:endParaRPr lang="pt-BR" sz="2800" dirty="0"/>
          </a:p>
          <a:p>
            <a:pPr marL="0" indent="0">
              <a:buNone/>
            </a:pPr>
            <a:endParaRPr lang="pt-BR" sz="2800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Gravitação Universal  </a:t>
            </a:r>
            <a:r>
              <a:rPr lang="pt-BR" dirty="0" smtClean="0"/>
              <a:t>- Leis </a:t>
            </a:r>
            <a:r>
              <a:rPr lang="pt-BR" dirty="0"/>
              <a:t>de Kepler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3613" y="2808153"/>
            <a:ext cx="5755995" cy="30243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8175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800" b="1" dirty="0"/>
              <a:t>3ª lei de Kepler - lei dos períodos</a:t>
            </a:r>
          </a:p>
          <a:p>
            <a:pPr marL="0" indent="0">
              <a:buNone/>
            </a:pPr>
            <a:r>
              <a:rPr lang="pt-BR" sz="2800" dirty="0"/>
              <a:t>Os quadrados dos tempos de revolução dos planetas são proporcionais aos cubos das sua distâncias médias do Sol.</a:t>
            </a:r>
          </a:p>
          <a:p>
            <a:pPr marL="0" indent="0">
              <a:buNone/>
            </a:pPr>
            <a:endParaRPr lang="pt-BR" sz="2800" dirty="0"/>
          </a:p>
          <a:p>
            <a:pPr marL="0" indent="0">
              <a:buNone/>
            </a:pPr>
            <a:endParaRPr lang="pt-BR" sz="2800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r>
              <a:rPr lang="pt-BR" dirty="0" smtClean="0"/>
              <a:t>k</a:t>
            </a:r>
            <a:r>
              <a:rPr lang="pt-BR" dirty="0"/>
              <a:t>: constante de proporcionalidade</a:t>
            </a:r>
          </a:p>
          <a:p>
            <a:pPr marL="0" indent="0">
              <a:buNone/>
            </a:pPr>
            <a:r>
              <a:rPr lang="pt-BR" dirty="0" smtClean="0"/>
              <a:t>a</a:t>
            </a:r>
            <a:r>
              <a:rPr lang="pt-BR" dirty="0"/>
              <a:t>: semieixo maior da órbita</a:t>
            </a: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Gravitação Universal  </a:t>
            </a:r>
            <a:r>
              <a:rPr lang="pt-BR" dirty="0" smtClean="0"/>
              <a:t>- Leis </a:t>
            </a:r>
            <a:r>
              <a:rPr lang="pt-BR" dirty="0"/>
              <a:t>de Kepler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213" y="2636912"/>
            <a:ext cx="3203667" cy="2191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7" name="Objeto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3169909"/>
              </p:ext>
            </p:extLst>
          </p:nvPr>
        </p:nvGraphicFramePr>
        <p:xfrm>
          <a:off x="4718050" y="3141663"/>
          <a:ext cx="2090738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Equation" r:id="rId4" imgW="761760" imgH="393480" progId="Equation.DSMT4">
                  <p:embed/>
                </p:oleObj>
              </mc:Choice>
              <mc:Fallback>
                <p:oleObj name="Equation" r:id="rId4" imgW="76176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718050" y="3141663"/>
                        <a:ext cx="2090738" cy="1079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24217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b="1" dirty="0" smtClean="0"/>
              <a:t>PESQUISE E RESPONDA </a:t>
            </a:r>
          </a:p>
          <a:p>
            <a:pPr marL="0" indent="0">
              <a:buNone/>
            </a:pPr>
            <a:r>
              <a:rPr lang="pt-BR" dirty="0" smtClean="0"/>
              <a:t>Em </a:t>
            </a:r>
            <a:r>
              <a:rPr lang="pt-BR" dirty="0"/>
              <a:t>grupo façam uma pesquisa, na internet ou em livros, sobre o contexto histórico da época em que viveu Kepler.</a:t>
            </a:r>
          </a:p>
          <a:p>
            <a:pPr marL="0" indent="0">
              <a:buNone/>
            </a:pPr>
            <a:r>
              <a:rPr lang="pt-BR" dirty="0"/>
              <a:t>Com base nessa pesquisa responda:</a:t>
            </a:r>
          </a:p>
          <a:p>
            <a:r>
              <a:rPr lang="pt-BR" dirty="0"/>
              <a:t>Quais dificuldades Kepler enfrentou ao demonstrar suas conclusões a respeito do Universo? Justifique sua resposta.</a:t>
            </a: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Gravitação Universal</a:t>
            </a:r>
          </a:p>
        </p:txBody>
      </p:sp>
    </p:spTree>
    <p:extLst>
      <p:ext uri="{BB962C8B-B14F-4D97-AF65-F5344CB8AC3E}">
        <p14:creationId xmlns:p14="http://schemas.microsoft.com/office/powerpoint/2010/main" val="881806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179513" y="836712"/>
            <a:ext cx="8424935" cy="5256584"/>
          </a:xfrm>
        </p:spPr>
        <p:txBody>
          <a:bodyPr/>
          <a:lstStyle/>
          <a:p>
            <a:pPr marL="0" indent="0">
              <a:buNone/>
            </a:pPr>
            <a:r>
              <a:rPr lang="pt-BR" b="1" dirty="0" smtClean="0"/>
              <a:t>PARA SABER MAIS</a:t>
            </a:r>
          </a:p>
          <a:p>
            <a:r>
              <a:rPr lang="pt-BR" dirty="0" smtClean="0"/>
              <a:t>GALILEU</a:t>
            </a:r>
            <a:r>
              <a:rPr lang="pt-BR" dirty="0"/>
              <a:t>, Kepler e o céu. Documentário Disponível em: </a:t>
            </a:r>
            <a:r>
              <a:rPr lang="pt-BR" dirty="0" smtClean="0"/>
              <a:t>&lt;</a:t>
            </a:r>
            <a:r>
              <a:rPr lang="pt-BR" dirty="0" smtClean="0">
                <a:hlinkClick r:id="rId2"/>
              </a:rPr>
              <a:t>http</a:t>
            </a:r>
            <a:r>
              <a:rPr lang="pt-BR" dirty="0">
                <a:hlinkClick r:id="rId2"/>
              </a:rPr>
              <a:t>://</a:t>
            </a:r>
            <a:r>
              <a:rPr lang="pt-BR" dirty="0" smtClean="0">
                <a:hlinkClick r:id="rId2"/>
              </a:rPr>
              <a:t>ftd.li/y4zbuk</a:t>
            </a:r>
            <a:r>
              <a:rPr lang="pt-BR" dirty="0" smtClean="0"/>
              <a:t>&gt;. </a:t>
            </a:r>
            <a:r>
              <a:rPr lang="pt-BR" dirty="0"/>
              <a:t>Acesso </a:t>
            </a:r>
            <a:r>
              <a:rPr lang="pt-BR" dirty="0" smtClean="0"/>
              <a:t>em: mar. 2020. </a:t>
            </a:r>
            <a:endParaRPr lang="pt-BR" dirty="0"/>
          </a:p>
          <a:p>
            <a:r>
              <a:rPr lang="pt-BR" dirty="0"/>
              <a:t>GRAVIDADE. </a:t>
            </a:r>
            <a:r>
              <a:rPr lang="pt-BR" dirty="0" err="1"/>
              <a:t>History</a:t>
            </a:r>
            <a:r>
              <a:rPr lang="pt-BR" dirty="0"/>
              <a:t> </a:t>
            </a:r>
            <a:r>
              <a:rPr lang="pt-BR" dirty="0" err="1"/>
              <a:t>Channel</a:t>
            </a:r>
            <a:r>
              <a:rPr lang="pt-BR" dirty="0"/>
              <a:t>. </a:t>
            </a:r>
            <a:r>
              <a:rPr lang="pt-BR" dirty="0" smtClean="0"/>
              <a:t>Documentário.</a:t>
            </a:r>
          </a:p>
          <a:p>
            <a:r>
              <a:rPr lang="pt-BR" dirty="0" smtClean="0"/>
              <a:t>UNIVERSO </a:t>
            </a:r>
            <a:r>
              <a:rPr lang="pt-BR" dirty="0" smtClean="0"/>
              <a:t>mecânico – episódio 22: </a:t>
            </a:r>
            <a:r>
              <a:rPr lang="pt-BR" dirty="0"/>
              <a:t>o problema de Kepler. Disponível em: </a:t>
            </a:r>
            <a:r>
              <a:rPr lang="pt-BR" dirty="0" smtClean="0"/>
              <a:t>&lt;</a:t>
            </a:r>
            <a:r>
              <a:rPr lang="pt-BR" dirty="0" smtClean="0">
                <a:hlinkClick r:id="rId3"/>
              </a:rPr>
              <a:t>http</a:t>
            </a:r>
            <a:r>
              <a:rPr lang="pt-BR" dirty="0">
                <a:hlinkClick r:id="rId3"/>
              </a:rPr>
              <a:t>://</a:t>
            </a:r>
            <a:r>
              <a:rPr lang="pt-BR" dirty="0" smtClean="0">
                <a:hlinkClick r:id="rId3"/>
              </a:rPr>
              <a:t>ftd.li/eg93vm</a:t>
            </a:r>
            <a:r>
              <a:rPr lang="pt-BR" dirty="0" smtClean="0"/>
              <a:t>&gt;. </a:t>
            </a:r>
            <a:r>
              <a:rPr lang="pt-BR" dirty="0"/>
              <a:t>Acesso em: </a:t>
            </a:r>
            <a:r>
              <a:rPr lang="pt-BR" dirty="0" smtClean="0"/>
              <a:t>mar. 2020.</a:t>
            </a:r>
            <a:endParaRPr lang="pt-BR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Gravitação Universal</a:t>
            </a:r>
          </a:p>
        </p:txBody>
      </p:sp>
    </p:spTree>
    <p:extLst>
      <p:ext uri="{BB962C8B-B14F-4D97-AF65-F5344CB8AC3E}">
        <p14:creationId xmlns:p14="http://schemas.microsoft.com/office/powerpoint/2010/main" val="881806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TD-EDUCACAO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FTD-EDUCACAO</Template>
  <TotalTime>73</TotalTime>
  <Words>398</Words>
  <Application>Microsoft Office PowerPoint</Application>
  <PresentationFormat>Apresentação na tela (4:3)</PresentationFormat>
  <Paragraphs>42</Paragraphs>
  <Slides>10</Slides>
  <Notes>0</Notes>
  <HiddenSlides>0</HiddenSlides>
  <MMClips>0</MMClips>
  <ScaleCrop>false</ScaleCrop>
  <HeadingPairs>
    <vt:vector size="8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4" baseType="lpstr">
      <vt:lpstr>Arial</vt:lpstr>
      <vt:lpstr>Calibri</vt:lpstr>
      <vt:lpstr>FTD-EDUCACAO</vt:lpstr>
      <vt:lpstr>Equation</vt:lpstr>
      <vt:lpstr>Gravitação Universal </vt:lpstr>
      <vt:lpstr>Gravitação Universal</vt:lpstr>
      <vt:lpstr>Gravitação Universal  - Sistema heliocêntrico</vt:lpstr>
      <vt:lpstr>Gravitação Universal - Sistema geocêntrico</vt:lpstr>
      <vt:lpstr>Gravitação Universal  - Leis de Kepler</vt:lpstr>
      <vt:lpstr>Gravitação Universal  - Leis de Kepler</vt:lpstr>
      <vt:lpstr>Gravitação Universal  - Leis de Kepler</vt:lpstr>
      <vt:lpstr>Gravitação Universal  - Leis de Kepler</vt:lpstr>
      <vt:lpstr>Gravitação Universal</vt:lpstr>
      <vt:lpstr>Gravitação Universal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Gravitação Universal</dc:title>
  <dc:creator>Marcos Antônio Silva</dc:creator>
  <cp:lastModifiedBy>Valquiria Baddini Tronolone</cp:lastModifiedBy>
  <cp:revision>12</cp:revision>
  <dcterms:created xsi:type="dcterms:W3CDTF">2017-02-06T11:59:27Z</dcterms:created>
  <dcterms:modified xsi:type="dcterms:W3CDTF">2020-03-23T22:03:48Z</dcterms:modified>
</cp:coreProperties>
</file>