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8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9C12D9-0138-4AFA-B2A6-FA0236986B4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13A332-71B0-4B11-ABBD-E61164BC70F5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9C12D9-0138-4AFA-B2A6-FA0236986B4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13A332-71B0-4B11-ABBD-E61164BC70F5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9C12D9-0138-4AFA-B2A6-FA0236986B4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13A332-71B0-4B11-ABBD-E61164BC70F5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9C12D9-0138-4AFA-B2A6-FA0236986B4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13A332-71B0-4B11-ABBD-E61164BC70F5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9C12D9-0138-4AFA-B2A6-FA0236986B4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13A332-71B0-4B11-ABBD-E61164BC70F5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9C12D9-0138-4AFA-B2A6-FA0236986B4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13A332-71B0-4B11-ABBD-E61164BC70F5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9C12D9-0138-4AFA-B2A6-FA0236986B4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13A332-71B0-4B11-ABBD-E61164BC70F5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ftd.li/hqt3j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Respiração e </a:t>
            </a:r>
            <a:r>
              <a:rPr lang="pt-BR" sz="4800" dirty="0" smtClean="0"/>
              <a:t>tabagismo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85292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pPr marL="0" indent="0">
              <a:buNone/>
            </a:pPr>
            <a:endParaRPr lang="pt-BR" sz="1200" dirty="0"/>
          </a:p>
          <a:p>
            <a:r>
              <a:rPr lang="pt-BR" dirty="0"/>
              <a:t>Descrever a mecânica respiratória. </a:t>
            </a:r>
          </a:p>
          <a:p>
            <a:r>
              <a:rPr lang="pt-BR" dirty="0" smtClean="0"/>
              <a:t>Explicar </a:t>
            </a:r>
            <a:r>
              <a:rPr lang="pt-BR" dirty="0"/>
              <a:t>como ocorrem a troca gasosa nos alvéolos e o transporte de gases respiratórios pela corrente sanguínea. </a:t>
            </a:r>
          </a:p>
          <a:p>
            <a:r>
              <a:rPr lang="pt-BR" dirty="0" smtClean="0"/>
              <a:t>Discutir </a:t>
            </a:r>
            <a:r>
              <a:rPr lang="pt-BR" dirty="0"/>
              <a:t>os malefícios causados pelo cigarro e propor ações antitabagismo.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Respiração e </a:t>
            </a:r>
            <a:r>
              <a:rPr lang="pt-BR" dirty="0" smtClean="0"/>
              <a:t>tabagismo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562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/>
              <a:t>Na imagem abaixo é possível observar as estruturas que, em conjunto, constituem o sistema respiratório dos seres humanos.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Respiração e </a:t>
            </a:r>
            <a:r>
              <a:rPr lang="pt-BR" dirty="0" smtClean="0"/>
              <a:t>tabagismo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615" y="2132856"/>
            <a:ext cx="4254466" cy="344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479918" y="5704462"/>
            <a:ext cx="3820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Esquema do sistema respiratório humano.</a:t>
            </a:r>
          </a:p>
        </p:txBody>
      </p:sp>
    </p:spTree>
    <p:extLst>
      <p:ext uri="{BB962C8B-B14F-4D97-AF65-F5344CB8AC3E}">
        <p14:creationId xmlns:p14="http://schemas.microsoft.com/office/powerpoint/2010/main" val="369977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vídeo abaixo demonstra a mecânica respiratória </a:t>
            </a:r>
            <a:r>
              <a:rPr lang="pt-BR" dirty="0" smtClean="0"/>
              <a:t>por meio </a:t>
            </a:r>
            <a:r>
              <a:rPr lang="pt-BR" dirty="0"/>
              <a:t>de animação 3D. Vejamos:</a:t>
            </a:r>
          </a:p>
          <a:p>
            <a:pPr marL="0" indent="0" algn="ctr">
              <a:buNone/>
            </a:pPr>
            <a:r>
              <a:rPr lang="pt-BR" dirty="0" smtClean="0">
                <a:hlinkClick r:id="rId2"/>
              </a:rPr>
              <a:t>http</a:t>
            </a:r>
            <a:r>
              <a:rPr lang="pt-BR" dirty="0">
                <a:hlinkClick r:id="rId2"/>
              </a:rPr>
              <a:t>://</a:t>
            </a:r>
            <a:r>
              <a:rPr lang="pt-BR" dirty="0" smtClean="0">
                <a:hlinkClick r:id="rId2"/>
              </a:rPr>
              <a:t>ftd.li/hqt3j4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Respiração e </a:t>
            </a:r>
            <a:r>
              <a:rPr lang="pt-BR" dirty="0" smtClean="0"/>
              <a:t>tabagismo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0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067945" y="752911"/>
            <a:ext cx="4618856" cy="5505276"/>
          </a:xfrm>
        </p:spPr>
        <p:txBody>
          <a:bodyPr/>
          <a:lstStyle/>
          <a:p>
            <a:pPr marL="0" indent="0">
              <a:buNone/>
            </a:pPr>
            <a:r>
              <a:rPr lang="pt-BR" sz="2600" dirty="0" smtClean="0"/>
              <a:t>Como </a:t>
            </a:r>
            <a:r>
              <a:rPr lang="pt-BR" sz="2600" dirty="0"/>
              <a:t>vimos na animação anterior, o ar entra pelas vias aéreas e passa por todas as estruturas relacionadas à respiração.</a:t>
            </a:r>
          </a:p>
          <a:p>
            <a:pPr marL="0" indent="0">
              <a:buNone/>
            </a:pPr>
            <a:r>
              <a:rPr lang="pt-BR" sz="2600" dirty="0"/>
              <a:t>Em seguida, ele chega aos alvéolos pulmonares e aos capilares sanguíneos, onde ocorre a hematose, processo no qual ocorrem as trocas gasosas, com a eliminação do gás carbônico (CO</a:t>
            </a:r>
            <a:r>
              <a:rPr lang="pt-BR" sz="2600" baseline="-25000" dirty="0"/>
              <a:t>2</a:t>
            </a:r>
            <a:r>
              <a:rPr lang="pt-BR" sz="2600" dirty="0"/>
              <a:t>) e a </a:t>
            </a:r>
            <a:r>
              <a:rPr lang="pt-BR" sz="2600" dirty="0" smtClean="0"/>
              <a:t>captação</a:t>
            </a:r>
            <a:br>
              <a:rPr lang="pt-BR" sz="2600" dirty="0" smtClean="0"/>
            </a:br>
            <a:r>
              <a:rPr lang="pt-BR" sz="2600" dirty="0" smtClean="0"/>
              <a:t>do </a:t>
            </a:r>
            <a:r>
              <a:rPr lang="pt-BR" sz="2600" dirty="0"/>
              <a:t>gás oxigênio (O</a:t>
            </a:r>
            <a:r>
              <a:rPr lang="pt-BR" sz="2600" baseline="-25000" dirty="0"/>
              <a:t>2</a:t>
            </a:r>
            <a:r>
              <a:rPr lang="pt-BR" sz="2600" dirty="0"/>
              <a:t>).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Respiração e </a:t>
            </a:r>
            <a:r>
              <a:rPr lang="pt-BR" dirty="0" smtClean="0"/>
              <a:t>tabagismo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527347" cy="430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23528" y="5301208"/>
            <a:ext cx="3879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Esquema de alvéolos pulmonares, com detalhe para a ocorrência da hematose nessas estruturas. </a:t>
            </a:r>
          </a:p>
        </p:txBody>
      </p:sp>
    </p:spTree>
    <p:extLst>
      <p:ext uri="{BB962C8B-B14F-4D97-AF65-F5344CB8AC3E}">
        <p14:creationId xmlns:p14="http://schemas.microsoft.com/office/powerpoint/2010/main" val="3710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100" dirty="0"/>
              <a:t>É importante entender o transporte dos gases pelo corpo, após o fenômeno da hematose, para compreender os riscos causados pelo tabagismo à </a:t>
            </a:r>
            <a:r>
              <a:rPr lang="pt-BR" sz="2100" dirty="0" smtClean="0"/>
              <a:t>nos</a:t>
            </a:r>
            <a:r>
              <a:rPr lang="pt-BR" sz="2100" dirty="0"/>
              <a:t>sa saúde. </a:t>
            </a:r>
          </a:p>
          <a:p>
            <a:pPr marL="0" indent="0">
              <a:buNone/>
            </a:pPr>
            <a:r>
              <a:rPr lang="pt-BR" sz="2100" dirty="0" smtClean="0"/>
              <a:t>Vejamos</a:t>
            </a:r>
            <a:r>
              <a:rPr lang="pt-BR" sz="2100" dirty="0"/>
              <a:t>:</a:t>
            </a:r>
          </a:p>
          <a:p>
            <a:r>
              <a:rPr lang="pt-BR" sz="2100" dirty="0"/>
              <a:t>O gás oxigênio (</a:t>
            </a:r>
            <a:r>
              <a:rPr lang="pt-BR" sz="2100" dirty="0" smtClean="0"/>
              <a:t>O</a:t>
            </a:r>
            <a:r>
              <a:rPr lang="pt-BR" sz="2400" baseline="-25000" dirty="0"/>
              <a:t>2</a:t>
            </a:r>
            <a:r>
              <a:rPr lang="pt-BR" sz="2100" dirty="0" smtClean="0"/>
              <a:t>), </a:t>
            </a:r>
            <a:r>
              <a:rPr lang="pt-BR" sz="2100" dirty="0"/>
              <a:t>ao atingir os capilares sanguíneos, combina-se com a hemoglobina das hemácias, formando a </a:t>
            </a:r>
            <a:r>
              <a:rPr lang="pt-BR" sz="2100" dirty="0" err="1"/>
              <a:t>oxiemoglobina</a:t>
            </a:r>
            <a:r>
              <a:rPr lang="pt-BR" sz="2100" dirty="0"/>
              <a:t> (</a:t>
            </a:r>
            <a:r>
              <a:rPr lang="pt-BR" sz="2100" dirty="0" smtClean="0"/>
              <a:t>HbO</a:t>
            </a:r>
            <a:r>
              <a:rPr lang="pt-BR" sz="2400" baseline="-25000" dirty="0"/>
              <a:t>2</a:t>
            </a:r>
            <a:r>
              <a:rPr lang="pt-BR" sz="2100" dirty="0" smtClean="0"/>
              <a:t>). </a:t>
            </a:r>
            <a:r>
              <a:rPr lang="pt-BR" sz="2100" dirty="0"/>
              <a:t>Assim, o </a:t>
            </a:r>
            <a:r>
              <a:rPr lang="pt-BR" sz="2100" dirty="0" smtClean="0"/>
              <a:t>O</a:t>
            </a:r>
            <a:r>
              <a:rPr lang="pt-BR" sz="2400" baseline="-25000" dirty="0"/>
              <a:t>2</a:t>
            </a:r>
            <a:r>
              <a:rPr lang="pt-BR" sz="2100" dirty="0" smtClean="0"/>
              <a:t> </a:t>
            </a:r>
            <a:r>
              <a:rPr lang="pt-BR" sz="2100" dirty="0"/>
              <a:t>é transportado por todo o corpo até chegar aos tecidos, onde é dissociado da hemoglobina e aproveitado na respiração celular.</a:t>
            </a:r>
          </a:p>
          <a:p>
            <a:r>
              <a:rPr lang="pt-BR" sz="2100" dirty="0"/>
              <a:t>O gás carbônico (</a:t>
            </a:r>
            <a:r>
              <a:rPr lang="pt-BR" sz="2100" dirty="0" smtClean="0"/>
              <a:t>CO</a:t>
            </a:r>
            <a:r>
              <a:rPr lang="pt-BR" sz="2400" baseline="-25000" dirty="0"/>
              <a:t>2</a:t>
            </a:r>
            <a:r>
              <a:rPr lang="pt-BR" sz="2100" dirty="0" smtClean="0"/>
              <a:t>) </a:t>
            </a:r>
            <a:r>
              <a:rPr lang="pt-BR" sz="2100" dirty="0"/>
              <a:t>é liberado na respiração celular e seu transporte até os pulmões é mais complexo que o do </a:t>
            </a:r>
            <a:r>
              <a:rPr lang="pt-BR" sz="2100" dirty="0" smtClean="0"/>
              <a:t>O</a:t>
            </a:r>
            <a:r>
              <a:rPr lang="pt-BR" sz="2400" baseline="-25000" dirty="0"/>
              <a:t>2</a:t>
            </a:r>
            <a:r>
              <a:rPr lang="pt-BR" sz="2100" dirty="0" smtClean="0"/>
              <a:t>. </a:t>
            </a:r>
            <a:r>
              <a:rPr lang="pt-BR" sz="2100" dirty="0"/>
              <a:t>Cerca de 64% do </a:t>
            </a:r>
            <a:r>
              <a:rPr lang="pt-BR" sz="2100" dirty="0" smtClean="0"/>
              <a:t>CO</a:t>
            </a:r>
            <a:r>
              <a:rPr lang="pt-BR" sz="2400" baseline="-25000" dirty="0"/>
              <a:t>2</a:t>
            </a:r>
            <a:r>
              <a:rPr lang="pt-BR" sz="2100" dirty="0" smtClean="0"/>
              <a:t> </a:t>
            </a:r>
            <a:r>
              <a:rPr lang="pt-BR" sz="2100" dirty="0"/>
              <a:t>são transportados como ácido carbônico (</a:t>
            </a:r>
            <a:r>
              <a:rPr lang="pt-BR" sz="2100" dirty="0" smtClean="0"/>
              <a:t>H</a:t>
            </a:r>
            <a:r>
              <a:rPr lang="pt-BR" sz="2400" baseline="-25000" dirty="0" smtClean="0"/>
              <a:t>2</a:t>
            </a:r>
            <a:r>
              <a:rPr lang="pt-BR" sz="2100" dirty="0" smtClean="0"/>
              <a:t>CO</a:t>
            </a:r>
            <a:r>
              <a:rPr lang="pt-BR" sz="2400" baseline="-25000" dirty="0" smtClean="0"/>
              <a:t>3</a:t>
            </a:r>
            <a:r>
              <a:rPr lang="pt-BR" sz="2100" dirty="0" smtClean="0"/>
              <a:t>), </a:t>
            </a:r>
            <a:r>
              <a:rPr lang="pt-BR" sz="2100" dirty="0"/>
              <a:t>que se dissocia pela ação da enzima </a:t>
            </a:r>
            <a:r>
              <a:rPr lang="pt-BR" sz="2100" dirty="0" err="1"/>
              <a:t>anidrase</a:t>
            </a:r>
            <a:r>
              <a:rPr lang="pt-BR" sz="2100" dirty="0"/>
              <a:t> carbônica em íons de hidrogênio (H+) e íons de bicarbonato (</a:t>
            </a:r>
            <a:r>
              <a:rPr lang="pt-BR" sz="2100" dirty="0" smtClean="0"/>
              <a:t>HCO</a:t>
            </a:r>
            <a:r>
              <a:rPr lang="pt-BR" sz="2000" baseline="-25000" dirty="0"/>
              <a:t>3</a:t>
            </a:r>
            <a:r>
              <a:rPr lang="pt-BR" sz="2100" dirty="0" smtClean="0"/>
              <a:t>-</a:t>
            </a:r>
            <a:r>
              <a:rPr lang="pt-BR" sz="2100" dirty="0"/>
              <a:t>).</a:t>
            </a:r>
          </a:p>
          <a:p>
            <a:r>
              <a:rPr lang="pt-BR" sz="2100" dirty="0"/>
              <a:t>Enquanto isso, 27% do </a:t>
            </a:r>
            <a:r>
              <a:rPr lang="pt-BR" sz="2100" dirty="0" smtClean="0"/>
              <a:t>CO</a:t>
            </a:r>
            <a:r>
              <a:rPr lang="pt-BR" sz="2000" baseline="-25000" dirty="0"/>
              <a:t>2</a:t>
            </a:r>
            <a:r>
              <a:rPr lang="pt-BR" sz="2100" dirty="0" smtClean="0"/>
              <a:t> </a:t>
            </a:r>
            <a:r>
              <a:rPr lang="pt-BR" sz="2100" dirty="0"/>
              <a:t>combinam-se à hemoglobina, formando a </a:t>
            </a:r>
            <a:r>
              <a:rPr lang="pt-BR" sz="2100" dirty="0" err="1"/>
              <a:t>carboemoglobina</a:t>
            </a:r>
            <a:r>
              <a:rPr lang="pt-BR" sz="2100" dirty="0"/>
              <a:t>, e os outros 9% ficam dissolvidos no plasma. </a:t>
            </a:r>
            <a:r>
              <a:rPr lang="pt-BR" sz="2100" dirty="0" smtClean="0"/>
              <a:t/>
            </a:r>
            <a:br>
              <a:rPr lang="pt-BR" sz="2100" dirty="0" smtClean="0"/>
            </a:br>
            <a:r>
              <a:rPr lang="pt-BR" sz="2100" dirty="0" smtClean="0"/>
              <a:t>Por </a:t>
            </a:r>
            <a:r>
              <a:rPr lang="pt-BR" sz="2100" dirty="0"/>
              <a:t>fim, o </a:t>
            </a:r>
            <a:r>
              <a:rPr lang="pt-BR" sz="2100" dirty="0" smtClean="0"/>
              <a:t>CO</a:t>
            </a:r>
            <a:r>
              <a:rPr lang="pt-BR" sz="2000" baseline="-25000" dirty="0"/>
              <a:t>2</a:t>
            </a:r>
            <a:r>
              <a:rPr lang="pt-BR" sz="2100" dirty="0" smtClean="0"/>
              <a:t> </a:t>
            </a:r>
            <a:r>
              <a:rPr lang="pt-BR" sz="2100" dirty="0"/>
              <a:t>chega aos pulmões e é eliminado na expiração.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Respiração e </a:t>
            </a:r>
            <a:r>
              <a:rPr lang="pt-BR" dirty="0" smtClean="0"/>
              <a:t>tabagismo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0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/>
              <a:t>Para melhor compreensão, vamos analisar o esquema a seguir: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Respiração e </a:t>
            </a:r>
            <a:r>
              <a:rPr lang="pt-BR" dirty="0" smtClean="0"/>
              <a:t>tabagismo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90296"/>
            <a:ext cx="4896544" cy="387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117176" y="5517232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Representação esquemática simplificada do transporte de O</a:t>
            </a:r>
            <a:r>
              <a:rPr lang="pt-BR" sz="1600" baseline="-25000" dirty="0"/>
              <a:t>2</a:t>
            </a:r>
            <a:r>
              <a:rPr lang="pt-BR" sz="1600" dirty="0"/>
              <a:t> e de CO</a:t>
            </a:r>
            <a:r>
              <a:rPr lang="pt-BR" sz="1600" baseline="-25000" dirty="0"/>
              <a:t>2</a:t>
            </a:r>
            <a:r>
              <a:rPr lang="pt-B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0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ATIVIDADES</a:t>
            </a:r>
          </a:p>
          <a:p>
            <a:r>
              <a:rPr lang="pt-BR" dirty="0" smtClean="0"/>
              <a:t>Todos devem </a:t>
            </a:r>
            <a:r>
              <a:rPr lang="pt-BR" dirty="0"/>
              <a:t>se posicionar em roda para discutir </a:t>
            </a:r>
            <a:r>
              <a:rPr lang="pt-BR" dirty="0" smtClean="0"/>
              <a:t>diferentes aspectos relacionados aos impactos do fumo na saúde.</a:t>
            </a:r>
            <a:endParaRPr lang="pt-BR" dirty="0"/>
          </a:p>
          <a:p>
            <a:r>
              <a:rPr lang="pt-BR" dirty="0"/>
              <a:t>Que leis </a:t>
            </a:r>
            <a:r>
              <a:rPr lang="pt-BR" dirty="0" err="1"/>
              <a:t>antifumo</a:t>
            </a:r>
            <a:r>
              <a:rPr lang="pt-BR" dirty="0"/>
              <a:t> e campanhas de conscientização sobre os malefícios do tabagismo vocês conhecem?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Respiração e </a:t>
            </a:r>
            <a:r>
              <a:rPr lang="pt-BR" dirty="0" smtClean="0"/>
              <a:t>tabagismo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0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TD-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FTD-EDUCACAO</Template>
  <TotalTime>32</TotalTime>
  <Words>402</Words>
  <Application>Microsoft Office PowerPoint</Application>
  <PresentationFormat>Apresentação na tela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FTD-EDUCACAO</vt:lpstr>
      <vt:lpstr>Respiração e tabagismo</vt:lpstr>
      <vt:lpstr>Respiração e tabagismo</vt:lpstr>
      <vt:lpstr>Respiração e tabagismo</vt:lpstr>
      <vt:lpstr>Respiração e tabagismo</vt:lpstr>
      <vt:lpstr>Respiração e tabagismo</vt:lpstr>
      <vt:lpstr>Respiração e tabagismo</vt:lpstr>
      <vt:lpstr>Respiração e tabagismo</vt:lpstr>
      <vt:lpstr>Respiração e tabagismo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Respiração e tabagismo</dc:title>
  <dc:creator>Marcos Antônio Silva</dc:creator>
  <cp:lastModifiedBy>Valquiria Baddini Tronolone</cp:lastModifiedBy>
  <cp:revision>7</cp:revision>
  <dcterms:created xsi:type="dcterms:W3CDTF">2017-02-06T16:39:55Z</dcterms:created>
  <dcterms:modified xsi:type="dcterms:W3CDTF">2020-03-23T23:29:04Z</dcterms:modified>
</cp:coreProperties>
</file>