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306" r:id="rId2"/>
    <p:sldId id="307" r:id="rId3"/>
    <p:sldId id="308" r:id="rId4"/>
    <p:sldId id="309" r:id="rId5"/>
    <p:sldId id="310" r:id="rId6"/>
    <p:sldId id="311" r:id="rId7"/>
    <p:sldId id="312" r:id="rId8"/>
    <p:sldId id="313" r:id="rId9"/>
    <p:sldId id="314" r:id="rId10"/>
    <p:sldId id="315"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E7B29A-8851-4045-81EC-3EA371DA268A}" type="datetimeFigureOut">
              <a:rPr lang="pt-BR" smtClean="0"/>
              <a:t>02/04/2020</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3A6005-15EB-4445-A14C-2C2F42BE0732}" type="slidenum">
              <a:rPr lang="pt-BR" smtClean="0"/>
              <a:t>‹nº›</a:t>
            </a:fld>
            <a:endParaRPr lang="pt-BR"/>
          </a:p>
        </p:txBody>
      </p:sp>
    </p:spTree>
    <p:extLst>
      <p:ext uri="{BB962C8B-B14F-4D97-AF65-F5344CB8AC3E}">
        <p14:creationId xmlns:p14="http://schemas.microsoft.com/office/powerpoint/2010/main" val="201859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00016F-42AB-4B88-94E2-6A785EF538C2}"/>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63A7B0FB-838F-4BC7-AE51-CFF102A6668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57A77276-A8E7-423F-83FB-441F6E9D63D4}"/>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5" name="Espaço Reservado para Rodapé 4">
            <a:extLst>
              <a:ext uri="{FF2B5EF4-FFF2-40B4-BE49-F238E27FC236}">
                <a16:creationId xmlns:a16="http://schemas.microsoft.com/office/drawing/2014/main" id="{2CDEB677-84B1-4A6D-81B2-263FF752A4B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DEACBD1-8E44-4973-A608-D5C8F0A09D7B}"/>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8438920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ECB54-5A95-4866-814D-0483BBE6EA2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2CF387E-9567-4ACA-9947-62160421FFB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D0A089CA-758A-4AC6-93D1-112389E0DB34}"/>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5" name="Espaço Reservado para Rodapé 4">
            <a:extLst>
              <a:ext uri="{FF2B5EF4-FFF2-40B4-BE49-F238E27FC236}">
                <a16:creationId xmlns:a16="http://schemas.microsoft.com/office/drawing/2014/main" id="{6041324E-1B3F-4D3F-BB73-37D7A31E30E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FC700D6-1F3B-4182-9D1E-D82BECB3590E}"/>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3377050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0260A23-66E8-4198-A703-C6B0DF55528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59647226-CAD5-40AC-95FD-2B90E0504E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399212DB-F687-454F-B79E-58C6F7FB5B4D}"/>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5" name="Espaço Reservado para Rodapé 4">
            <a:extLst>
              <a:ext uri="{FF2B5EF4-FFF2-40B4-BE49-F238E27FC236}">
                <a16:creationId xmlns:a16="http://schemas.microsoft.com/office/drawing/2014/main" id="{106FE85D-64ED-4E88-BAF6-5345F35CA64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2F3CF29-196F-46F7-845E-3707B9561E6B}"/>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40198488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1F8E48-A48F-417A-8B1C-A68E5ECE5821}"/>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67A686F0-347E-450D-9DD7-CCB49DF4712B}"/>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58EAE936-4708-49AD-9D88-F4C7FA43B4F9}"/>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0FB937BB-0FB1-4940-BF4D-68ABAC2E8E3E}"/>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6" name="Espaço Reservado para Rodapé 5">
            <a:extLst>
              <a:ext uri="{FF2B5EF4-FFF2-40B4-BE49-F238E27FC236}">
                <a16:creationId xmlns:a16="http://schemas.microsoft.com/office/drawing/2014/main" id="{9E3FDBC6-6490-4415-80A0-DB2267A50DC1}"/>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FBC4CF38-B31B-4FBF-AE75-67C5D429C353}"/>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302830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3E602D-DC95-4BFA-9C88-D4A850F1E443}"/>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D02B2C1-081A-4EBE-8508-04CCE620D46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7DDC406A-642A-412C-BD2C-0E27783ABF3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9BEAFA23-3A49-4C73-85F8-7C10AF0C0C8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60E69C92-8A76-414C-AC14-7A02A9DB1585}"/>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4CBAC272-B817-45A3-BF8D-751AA24DDFA9}"/>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8" name="Espaço Reservado para Rodapé 7">
            <a:extLst>
              <a:ext uri="{FF2B5EF4-FFF2-40B4-BE49-F238E27FC236}">
                <a16:creationId xmlns:a16="http://schemas.microsoft.com/office/drawing/2014/main" id="{CCB7038B-9B41-4947-B0B6-83DE66466A4F}"/>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723DF3FC-44C7-4CA0-9950-6DE305B71991}"/>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1938402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89C751C-7837-4009-BEFB-324F90BB88C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521E0C82-C904-4CEC-B242-71C59B0E8692}"/>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4" name="Espaço Reservado para Rodapé 3">
            <a:extLst>
              <a:ext uri="{FF2B5EF4-FFF2-40B4-BE49-F238E27FC236}">
                <a16:creationId xmlns:a16="http://schemas.microsoft.com/office/drawing/2014/main" id="{E130B752-E0C8-4B4F-BD52-A2B7879CE77C}"/>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3467E384-1CFF-4FBB-8F45-8C58244A2EDC}"/>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387050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749461D-2CC8-4BB4-9D27-7457C5EA5E14}"/>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3" name="Espaço Reservado para Rodapé 2">
            <a:extLst>
              <a:ext uri="{FF2B5EF4-FFF2-40B4-BE49-F238E27FC236}">
                <a16:creationId xmlns:a16="http://schemas.microsoft.com/office/drawing/2014/main" id="{B1A5E414-AD58-4186-9C62-476B43F56C88}"/>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5404153E-4724-4DBC-8D5A-3B5BDA360064}"/>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30361562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E03C9F8-52A4-466A-BA42-18C47C5C1ECE}"/>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5BFB49B-B4D2-4E96-8033-CD9940532C7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A4656B62-BCE0-4C4E-A9D6-6640846764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27F74DFF-FA10-4D2C-BBC6-D84CE19C8523}"/>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6" name="Espaço Reservado para Rodapé 5">
            <a:extLst>
              <a:ext uri="{FF2B5EF4-FFF2-40B4-BE49-F238E27FC236}">
                <a16:creationId xmlns:a16="http://schemas.microsoft.com/office/drawing/2014/main" id="{7BA700A6-7511-4B6E-A380-20A3A60E160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6A7EA793-0F8E-4ACD-843B-7F57ABBF8288}"/>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564404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95CD40-A66C-4E75-A5FC-B8DC7BBCF7E5}"/>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E992EC7-5537-485F-9466-35A0E756E4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B15647CA-0F19-4D94-92E7-BD1503C916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A10322B6-F7C7-40BB-BC1B-BFFE45ABE069}"/>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6" name="Espaço Reservado para Rodapé 5">
            <a:extLst>
              <a:ext uri="{FF2B5EF4-FFF2-40B4-BE49-F238E27FC236}">
                <a16:creationId xmlns:a16="http://schemas.microsoft.com/office/drawing/2014/main" id="{0616BC53-42C0-4E13-9D13-8A7350218E7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E664ED26-0CE6-43DF-8A43-5308E9C739BC}"/>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2178574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A9229B-5542-43FF-9D9C-6299257EBCCD}"/>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87AA4ADE-BF07-45F7-BD97-9047A04880AB}"/>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2FE7E9CB-A5D8-4E87-BE88-9995AB612883}"/>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5" name="Espaço Reservado para Rodapé 4">
            <a:extLst>
              <a:ext uri="{FF2B5EF4-FFF2-40B4-BE49-F238E27FC236}">
                <a16:creationId xmlns:a16="http://schemas.microsoft.com/office/drawing/2014/main" id="{99B5D450-EA22-44A1-801E-5DAF307CC297}"/>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4B7FDD5E-4DF4-4881-9852-D240312256A7}"/>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3062333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E34838-A4BF-42DF-AFCB-7F9AB954475F}"/>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261EC477-E22F-4ABE-AF9C-83D868C782A4}"/>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01474ADD-D384-4294-AE49-9C08069D7696}"/>
              </a:ext>
            </a:extLst>
          </p:cNvPr>
          <p:cNvSpPr>
            <a:spLocks noGrp="1"/>
          </p:cNvSpPr>
          <p:nvPr>
            <p:ph type="dt" sz="half" idx="10"/>
          </p:nvPr>
        </p:nvSpPr>
        <p:spPr/>
        <p:txBody>
          <a:bodyPr/>
          <a:lstStyle/>
          <a:p>
            <a:fld id="{1D142185-DF94-44E0-8573-66D5E3E74619}" type="datetimeFigureOut">
              <a:rPr lang="pt-BR" smtClean="0"/>
              <a:t>02/04/2020</a:t>
            </a:fld>
            <a:endParaRPr lang="pt-BR"/>
          </a:p>
        </p:txBody>
      </p:sp>
      <p:sp>
        <p:nvSpPr>
          <p:cNvPr id="5" name="Espaço Reservado para Rodapé 4">
            <a:extLst>
              <a:ext uri="{FF2B5EF4-FFF2-40B4-BE49-F238E27FC236}">
                <a16:creationId xmlns:a16="http://schemas.microsoft.com/office/drawing/2014/main" id="{8AB073D4-B469-41D2-9814-E489C475ABB4}"/>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9DFFA5F2-454C-4A71-8ECC-6CAAB815098A}"/>
              </a:ext>
            </a:extLst>
          </p:cNvPr>
          <p:cNvSpPr>
            <a:spLocks noGrp="1"/>
          </p:cNvSpPr>
          <p:nvPr>
            <p:ph type="sldNum" sz="quarter" idx="12"/>
          </p:nvPr>
        </p:nvSpPr>
        <p:spPr/>
        <p:txBody>
          <a:bodyPr/>
          <a:lstStyle/>
          <a:p>
            <a:fld id="{C83E5826-6F6F-4F80-A1E6-E3B91219E349}" type="slidenum">
              <a:rPr lang="pt-BR" smtClean="0"/>
              <a:t>‹nº›</a:t>
            </a:fld>
            <a:endParaRPr lang="pt-BR"/>
          </a:p>
        </p:txBody>
      </p:sp>
    </p:spTree>
    <p:extLst>
      <p:ext uri="{BB962C8B-B14F-4D97-AF65-F5344CB8AC3E}">
        <p14:creationId xmlns:p14="http://schemas.microsoft.com/office/powerpoint/2010/main" val="3327508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lstStyle/>
          <a:p>
            <a:pPr algn="ctr"/>
            <a:endParaRPr lang="pt-BR"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pt-BR" sz="3200" b="0" strike="noStrike" spc="-1">
              <a:latin typeface="Arial"/>
            </a:endParaRPr>
          </a:p>
        </p:txBody>
      </p:sp>
    </p:spTree>
    <p:extLst>
      <p:ext uri="{BB962C8B-B14F-4D97-AF65-F5344CB8AC3E}">
        <p14:creationId xmlns:p14="http://schemas.microsoft.com/office/powerpoint/2010/main" val="1886066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EF43EDDB-0CD2-4B42-96DC-27B41BF600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87177289-E2EA-4499-96AA-F14FEF0A21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3744A16B-13D6-47F5-9484-F0C0FA6BC8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142185-DF94-44E0-8573-66D5E3E74619}" type="datetimeFigureOut">
              <a:rPr lang="pt-BR" smtClean="0"/>
              <a:t>02/04/2020</a:t>
            </a:fld>
            <a:endParaRPr lang="pt-BR"/>
          </a:p>
        </p:txBody>
      </p:sp>
      <p:sp>
        <p:nvSpPr>
          <p:cNvPr id="5" name="Espaço Reservado para Rodapé 4">
            <a:extLst>
              <a:ext uri="{FF2B5EF4-FFF2-40B4-BE49-F238E27FC236}">
                <a16:creationId xmlns:a16="http://schemas.microsoft.com/office/drawing/2014/main" id="{C6B5B098-CFB3-432B-AF93-1BAE403C05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D3FD69C4-AE82-4971-BD8F-EB34A9A8BA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E5826-6F6F-4F80-A1E6-E3B91219E349}" type="slidenum">
              <a:rPr lang="pt-BR" smtClean="0"/>
              <a:t>‹nº›</a:t>
            </a:fld>
            <a:endParaRPr lang="pt-BR"/>
          </a:p>
        </p:txBody>
      </p:sp>
    </p:spTree>
    <p:extLst>
      <p:ext uri="{BB962C8B-B14F-4D97-AF65-F5344CB8AC3E}">
        <p14:creationId xmlns:p14="http://schemas.microsoft.com/office/powerpoint/2010/main" val="8494976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CustomShape 1"/>
          <p:cNvSpPr/>
          <p:nvPr/>
        </p:nvSpPr>
        <p:spPr>
          <a:xfrm>
            <a:off x="1523880" y="1122480"/>
            <a:ext cx="9143280" cy="2386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b">
            <a:normAutofit/>
          </a:bodyPr>
          <a:lstStyle/>
          <a:p>
            <a:pPr algn="ctr">
              <a:lnSpc>
                <a:spcPct val="90000"/>
              </a:lnSpc>
            </a:pPr>
            <a:r>
              <a:rPr lang="pt-BR" sz="4800" b="0" strike="noStrike" spc="-1" dirty="0">
                <a:solidFill>
                  <a:srgbClr val="000000"/>
                </a:solidFill>
                <a:latin typeface="RobotoBR"/>
              </a:rPr>
              <a:t>Capítulo 4</a:t>
            </a:r>
            <a:endParaRPr lang="pt-BR" sz="4800" b="0" strike="noStrike" spc="-1" dirty="0">
              <a:latin typeface="Arial"/>
            </a:endParaRPr>
          </a:p>
        </p:txBody>
      </p:sp>
      <p:pic>
        <p:nvPicPr>
          <p:cNvPr id="3"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CustomShape 1"/>
          <p:cNvSpPr/>
          <p:nvPr/>
        </p:nvSpPr>
        <p:spPr>
          <a:xfrm>
            <a:off x="838080" y="1825560"/>
            <a:ext cx="10514880" cy="4350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a:bodyPr>
          <a:lstStyle/>
          <a:p>
            <a:pPr marL="228600" indent="-227880">
              <a:lnSpc>
                <a:spcPct val="90000"/>
              </a:lnSpc>
              <a:spcBef>
                <a:spcPts val="1001"/>
              </a:spcBef>
              <a:buClr>
                <a:srgbClr val="000000"/>
              </a:buClr>
              <a:buFont typeface="Arial"/>
              <a:buChar char="•"/>
            </a:pPr>
            <a:r>
              <a:rPr lang="pt-BR" sz="2800" b="0" strike="noStrike" spc="-1">
                <a:solidFill>
                  <a:srgbClr val="000000"/>
                </a:solidFill>
                <a:latin typeface="RobotoBR"/>
              </a:rPr>
              <a:t>São palavras que acompanham e antecedem os substantivos, determinando-os de maneira que os generalizam ou os particularizam.</a:t>
            </a:r>
            <a:endParaRPr lang="pt-BR" sz="2800" b="0" strike="noStrike" spc="-1">
              <a:latin typeface="Arial"/>
            </a:endParaRPr>
          </a:p>
          <a:p>
            <a:pPr marL="228600" indent="-227880">
              <a:lnSpc>
                <a:spcPct val="90000"/>
              </a:lnSpc>
              <a:spcBef>
                <a:spcPts val="1001"/>
              </a:spcBef>
              <a:buClr>
                <a:srgbClr val="000000"/>
              </a:buClr>
              <a:buFont typeface="Arial"/>
              <a:buChar char="•"/>
            </a:pPr>
            <a:r>
              <a:rPr lang="pt-BR" sz="2800" b="0" strike="noStrike" spc="-1">
                <a:solidFill>
                  <a:srgbClr val="000000"/>
                </a:solidFill>
                <a:latin typeface="RobotoBR"/>
              </a:rPr>
              <a:t>Concordam em gênero e número com os substantivos e podem ser:</a:t>
            </a:r>
            <a:endParaRPr lang="pt-BR" sz="2800" b="0" strike="noStrike" spc="-1">
              <a:latin typeface="Arial"/>
            </a:endParaRPr>
          </a:p>
          <a:p>
            <a:pPr marL="685800" lvl="1" indent="-227880">
              <a:lnSpc>
                <a:spcPct val="90000"/>
              </a:lnSpc>
              <a:spcBef>
                <a:spcPts val="499"/>
              </a:spcBef>
              <a:buClr>
                <a:srgbClr val="000000"/>
              </a:buClr>
              <a:buFont typeface="Arial"/>
              <a:buChar char="•"/>
            </a:pPr>
            <a:r>
              <a:rPr lang="pt-BR" sz="2400" b="1" strike="noStrike" spc="-1">
                <a:solidFill>
                  <a:srgbClr val="000000"/>
                </a:solidFill>
                <a:latin typeface="RobotoBR"/>
              </a:rPr>
              <a:t>Definidos</a:t>
            </a:r>
            <a:r>
              <a:rPr lang="pt-BR" sz="2400" b="0" strike="noStrike" spc="-1">
                <a:solidFill>
                  <a:srgbClr val="000000"/>
                </a:solidFill>
                <a:latin typeface="RobotoBR"/>
              </a:rPr>
              <a:t>: são aqueles que especificam o substantivo de forma mais precisa, individualizada, particularizada. Podem indicar tanto um ser conhecido do leitor/ouvinte ou mencionado anteriormente quanto um determinado ser dentro de um grupo. São eles: </a:t>
            </a:r>
            <a:r>
              <a:rPr lang="pt-BR" sz="2400" b="1" strike="noStrike" spc="-1">
                <a:solidFill>
                  <a:srgbClr val="000000"/>
                </a:solidFill>
                <a:latin typeface="RobotoBR"/>
              </a:rPr>
              <a:t>o</a:t>
            </a:r>
            <a:r>
              <a:rPr lang="pt-BR" sz="2400" b="0" strike="noStrike" spc="-1">
                <a:solidFill>
                  <a:srgbClr val="000000"/>
                </a:solidFill>
                <a:latin typeface="RobotoBR"/>
              </a:rPr>
              <a:t>, </a:t>
            </a:r>
            <a:r>
              <a:rPr lang="pt-BR" sz="2400" b="1" strike="noStrike" spc="-1">
                <a:solidFill>
                  <a:srgbClr val="000000"/>
                </a:solidFill>
                <a:latin typeface="RobotoBR"/>
              </a:rPr>
              <a:t>a</a:t>
            </a:r>
            <a:r>
              <a:rPr lang="pt-BR" sz="2400" b="0" strike="noStrike" spc="-1">
                <a:solidFill>
                  <a:srgbClr val="000000"/>
                </a:solidFill>
                <a:latin typeface="RobotoBR"/>
              </a:rPr>
              <a:t>, </a:t>
            </a:r>
            <a:r>
              <a:rPr lang="pt-BR" sz="2400" b="1" strike="noStrike" spc="-1">
                <a:solidFill>
                  <a:srgbClr val="000000"/>
                </a:solidFill>
                <a:latin typeface="RobotoBR"/>
              </a:rPr>
              <a:t>os</a:t>
            </a:r>
            <a:r>
              <a:rPr lang="pt-BR" sz="2400" b="0" strike="noStrike" spc="-1">
                <a:solidFill>
                  <a:srgbClr val="000000"/>
                </a:solidFill>
                <a:latin typeface="RobotoBR"/>
              </a:rPr>
              <a:t>, </a:t>
            </a:r>
            <a:r>
              <a:rPr lang="pt-BR" sz="2400" b="1" strike="noStrike" spc="-1">
                <a:solidFill>
                  <a:srgbClr val="000000"/>
                </a:solidFill>
                <a:latin typeface="RobotoBR"/>
              </a:rPr>
              <a:t>as</a:t>
            </a:r>
            <a:r>
              <a:rPr lang="pt-BR" sz="2400" b="0" strike="noStrike" spc="-1">
                <a:solidFill>
                  <a:srgbClr val="000000"/>
                </a:solidFill>
                <a:latin typeface="RobotoBR"/>
              </a:rPr>
              <a:t>.</a:t>
            </a:r>
            <a:endParaRPr lang="pt-BR" sz="2400" b="0" strike="noStrike" spc="-1">
              <a:latin typeface="Arial"/>
            </a:endParaRPr>
          </a:p>
          <a:p>
            <a:pPr marL="685800" lvl="1" indent="-227880">
              <a:lnSpc>
                <a:spcPct val="90000"/>
              </a:lnSpc>
              <a:spcBef>
                <a:spcPts val="499"/>
              </a:spcBef>
              <a:buClr>
                <a:srgbClr val="000000"/>
              </a:buClr>
              <a:buFont typeface="Arial"/>
              <a:buChar char="•"/>
            </a:pPr>
            <a:r>
              <a:rPr lang="pt-BR" sz="2400" b="1" strike="noStrike" spc="-1">
                <a:solidFill>
                  <a:srgbClr val="000000"/>
                </a:solidFill>
                <a:latin typeface="RobotoBR"/>
              </a:rPr>
              <a:t>Indefinidos</a:t>
            </a:r>
            <a:r>
              <a:rPr lang="pt-BR" sz="2400" b="0" strike="noStrike" spc="-1">
                <a:solidFill>
                  <a:srgbClr val="000000"/>
                </a:solidFill>
                <a:latin typeface="RobotoBR"/>
              </a:rPr>
              <a:t>: são aqueles que, ao contrário, generalizam o substantivo que acompanham, não o definindo. Eles se referem a um ser não mencionado antes ou a um ser qualquer entre os vários da sua espécie. São eles: </a:t>
            </a:r>
            <a:r>
              <a:rPr lang="pt-BR" sz="2400" b="1" strike="noStrike" spc="-1">
                <a:solidFill>
                  <a:srgbClr val="000000"/>
                </a:solidFill>
                <a:latin typeface="RobotoBR"/>
              </a:rPr>
              <a:t>um</a:t>
            </a:r>
            <a:r>
              <a:rPr lang="pt-BR" sz="2400" b="0" strike="noStrike" spc="-1">
                <a:solidFill>
                  <a:srgbClr val="000000"/>
                </a:solidFill>
                <a:latin typeface="RobotoBR"/>
              </a:rPr>
              <a:t>, </a:t>
            </a:r>
            <a:r>
              <a:rPr lang="pt-BR" sz="2400" b="1" strike="noStrike" spc="-1">
                <a:solidFill>
                  <a:srgbClr val="000000"/>
                </a:solidFill>
                <a:latin typeface="RobotoBR"/>
              </a:rPr>
              <a:t>uma</a:t>
            </a:r>
            <a:r>
              <a:rPr lang="pt-BR" sz="2400" b="0" strike="noStrike" spc="-1">
                <a:solidFill>
                  <a:srgbClr val="000000"/>
                </a:solidFill>
                <a:latin typeface="RobotoBR"/>
              </a:rPr>
              <a:t>, </a:t>
            </a:r>
            <a:r>
              <a:rPr lang="pt-BR" sz="2400" b="1" strike="noStrike" spc="-1">
                <a:solidFill>
                  <a:srgbClr val="000000"/>
                </a:solidFill>
                <a:latin typeface="RobotoBR"/>
              </a:rPr>
              <a:t>uns</a:t>
            </a:r>
            <a:r>
              <a:rPr lang="pt-BR" sz="2400" b="0" strike="noStrike" spc="-1">
                <a:solidFill>
                  <a:srgbClr val="000000"/>
                </a:solidFill>
                <a:latin typeface="RobotoBR"/>
              </a:rPr>
              <a:t>, </a:t>
            </a:r>
            <a:r>
              <a:rPr lang="pt-BR" sz="2400" b="1" strike="noStrike" spc="-1">
                <a:solidFill>
                  <a:srgbClr val="000000"/>
                </a:solidFill>
                <a:latin typeface="RobotoBR"/>
              </a:rPr>
              <a:t>umas</a:t>
            </a:r>
            <a:r>
              <a:rPr lang="pt-BR" sz="2400" b="0" strike="noStrike" spc="-1">
                <a:solidFill>
                  <a:srgbClr val="000000"/>
                </a:solidFill>
                <a:latin typeface="RobotoBR"/>
              </a:rPr>
              <a:t>.</a:t>
            </a:r>
            <a:endParaRPr lang="pt-BR" sz="2400" b="0" strike="noStrike" spc="-1">
              <a:latin typeface="Arial"/>
            </a:endParaRPr>
          </a:p>
          <a:p>
            <a:pPr>
              <a:lnSpc>
                <a:spcPct val="90000"/>
              </a:lnSpc>
              <a:spcBef>
                <a:spcPts val="1001"/>
              </a:spcBef>
            </a:pPr>
            <a:endParaRPr lang="pt-BR" sz="2400" b="0" strike="noStrike" spc="-1">
              <a:latin typeface="Arial"/>
            </a:endParaRPr>
          </a:p>
        </p:txBody>
      </p:sp>
      <p:sp>
        <p:nvSpPr>
          <p:cNvPr id="423" name="CustomShape 2"/>
          <p:cNvSpPr/>
          <p:nvPr/>
        </p:nvSpPr>
        <p:spPr>
          <a:xfrm>
            <a:off x="838080" y="365040"/>
            <a:ext cx="10514880" cy="1324800"/>
          </a:xfrm>
          <a:prstGeom prst="rect">
            <a:avLst/>
          </a:prstGeom>
          <a:solidFill>
            <a:srgbClr val="ED7D31"/>
          </a:solid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pt-BR" sz="4400" b="1" strike="noStrike" spc="-1" dirty="0">
                <a:solidFill>
                  <a:srgbClr val="FFFFFF"/>
                </a:solidFill>
                <a:latin typeface="RobotoBR"/>
              </a:rPr>
              <a:t>Artigos</a:t>
            </a:r>
            <a:endParaRPr lang="pt-BR" sz="4400" b="0" strike="noStrike" spc="-1" dirty="0">
              <a:latin typeface="Arial"/>
            </a:endParaRP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CustomShape 1"/>
          <p:cNvSpPr/>
          <p:nvPr/>
        </p:nvSpPr>
        <p:spPr>
          <a:xfrm>
            <a:off x="484200" y="470880"/>
            <a:ext cx="4380120" cy="5891400"/>
          </a:xfrm>
          <a:custGeom>
            <a:avLst/>
            <a:gdLst/>
            <a:ahLst/>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sp>
      <p:sp>
        <p:nvSpPr>
          <p:cNvPr id="425" name="CustomShape 2"/>
          <p:cNvSpPr/>
          <p:nvPr/>
        </p:nvSpPr>
        <p:spPr>
          <a:xfrm>
            <a:off x="862920" y="1011960"/>
            <a:ext cx="3415320" cy="4794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90000"/>
              </a:lnSpc>
            </a:pPr>
            <a:r>
              <a:rPr lang="pt-BR" sz="4400" b="1" strike="noStrike" spc="-1" dirty="0">
                <a:solidFill>
                  <a:srgbClr val="FFFFFF"/>
                </a:solidFill>
                <a:latin typeface="Calibri"/>
                <a:cs typeface="Calibri"/>
              </a:rPr>
              <a:t>Hipertexto, </a:t>
            </a:r>
            <a:r>
              <a:rPr lang="pt-BR" sz="4400" b="1" i="1" spc="-1" dirty="0">
                <a:solidFill>
                  <a:srgbClr val="FFFFFF"/>
                </a:solidFill>
                <a:latin typeface="Calibri"/>
                <a:cs typeface="Calibri"/>
              </a:rPr>
              <a:t>h</a:t>
            </a:r>
            <a:r>
              <a:rPr lang="pt-BR" sz="4400" b="1" i="1" strike="noStrike" spc="-1" dirty="0">
                <a:solidFill>
                  <a:srgbClr val="FFFFFF"/>
                </a:solidFill>
                <a:latin typeface="Calibri"/>
                <a:cs typeface="Calibri"/>
              </a:rPr>
              <a:t>iperlink</a:t>
            </a:r>
            <a:r>
              <a:rPr lang="pt-BR" sz="4400" b="1" strike="noStrike" spc="-1" dirty="0">
                <a:solidFill>
                  <a:srgbClr val="FFFFFF"/>
                </a:solidFill>
                <a:latin typeface="Calibri"/>
                <a:cs typeface="Calibri"/>
              </a:rPr>
              <a:t> e pesquisa</a:t>
            </a:r>
            <a:endParaRPr lang="pt-BR" sz="4400" b="0" strike="noStrike" spc="-1" dirty="0">
              <a:latin typeface="Calibri"/>
              <a:cs typeface="Calibri"/>
            </a:endParaRPr>
          </a:p>
        </p:txBody>
      </p:sp>
      <p:grpSp>
        <p:nvGrpSpPr>
          <p:cNvPr id="426" name="Group 3"/>
          <p:cNvGrpSpPr/>
          <p:nvPr/>
        </p:nvGrpSpPr>
        <p:grpSpPr>
          <a:xfrm>
            <a:off x="5194440" y="873540"/>
            <a:ext cx="6512760" cy="4764060"/>
            <a:chOff x="5194440" y="873540"/>
            <a:chExt cx="6512760" cy="4764060"/>
          </a:xfrm>
        </p:grpSpPr>
        <p:sp>
          <p:nvSpPr>
            <p:cNvPr id="427" name="CustomShape 4"/>
            <p:cNvSpPr/>
            <p:nvPr/>
          </p:nvSpPr>
          <p:spPr>
            <a:xfrm>
              <a:off x="5194440" y="1043280"/>
              <a:ext cx="6512760" cy="1809720"/>
            </a:xfrm>
            <a:prstGeom prst="roundRect">
              <a:avLst>
                <a:gd name="adj" fmla="val 10000"/>
              </a:avLst>
            </a:prstGeom>
            <a:solidFill>
              <a:schemeClr val="accent4">
                <a:lumMod val="20000"/>
                <a:lumOff val="80000"/>
              </a:schemeClr>
            </a:solidFill>
            <a:ln>
              <a:noFill/>
            </a:ln>
          </p:spPr>
          <p:style>
            <a:lnRef idx="0">
              <a:scrgbClr r="0" g="0" b="0"/>
            </a:lnRef>
            <a:fillRef idx="0">
              <a:scrgbClr r="0" g="0" b="0"/>
            </a:fillRef>
            <a:effectRef idx="0">
              <a:scrgbClr r="0" g="0" b="0"/>
            </a:effectRef>
            <a:fontRef idx="minor"/>
          </p:style>
        </p:sp>
        <p:sp>
          <p:nvSpPr>
            <p:cNvPr id="428" name="CustomShape 5"/>
            <p:cNvSpPr/>
            <p:nvPr/>
          </p:nvSpPr>
          <p:spPr>
            <a:xfrm>
              <a:off x="5742000" y="1450800"/>
              <a:ext cx="995040" cy="995040"/>
            </a:xfrm>
            <a:prstGeom prst="rect">
              <a:avLst/>
            </a:prstGeom>
            <a:blipFill rotWithShape="0">
              <a:blip r:embed="rId2"/>
              <a:stretch>
                <a:fillRect/>
              </a:stretch>
            </a:blipFill>
            <a:ln>
              <a:solidFill>
                <a:schemeClr val="lt1">
                  <a:alpha val="0"/>
                  <a:hueOff val="0"/>
                  <a:satOff val="0"/>
                  <a:lumOff val="0"/>
                  <a:alphaOff val="0"/>
                </a:schemeClr>
              </a:solidFill>
              <a:round/>
            </a:ln>
          </p:spPr>
          <p:style>
            <a:lnRef idx="2">
              <a:scrgbClr r="0" g="0" b="0"/>
            </a:lnRef>
            <a:fillRef idx="0">
              <a:scrgbClr r="0" g="0" b="0"/>
            </a:fillRef>
            <a:effectRef idx="0">
              <a:scrgbClr r="0" g="0" b="0"/>
            </a:effectRef>
            <a:fontRef idx="minor"/>
          </p:style>
        </p:sp>
        <p:sp>
          <p:nvSpPr>
            <p:cNvPr id="429" name="CustomShape 6"/>
            <p:cNvSpPr/>
            <p:nvPr/>
          </p:nvSpPr>
          <p:spPr>
            <a:xfrm>
              <a:off x="7192956" y="873540"/>
              <a:ext cx="4233960" cy="2149200"/>
            </a:xfrm>
            <a:prstGeom prst="rect">
              <a:avLst/>
            </a:prstGeom>
            <a:noFill/>
            <a:ln>
              <a:noFill/>
            </a:ln>
          </p:spPr>
          <p:style>
            <a:lnRef idx="0">
              <a:scrgbClr r="0" g="0" b="0"/>
            </a:lnRef>
            <a:fillRef idx="0">
              <a:scrgbClr r="0" g="0" b="0"/>
            </a:fillRef>
            <a:effectRef idx="0">
              <a:scrgbClr r="0" g="0" b="0"/>
            </a:effectRef>
            <a:fontRef idx="minor"/>
          </p:style>
          <p:txBody>
            <a:bodyPr lIns="227520" tIns="227520" rIns="227520" bIns="227520" anchor="ctr"/>
            <a:lstStyle/>
            <a:p>
              <a:pPr>
                <a:lnSpc>
                  <a:spcPct val="100000"/>
                </a:lnSpc>
                <a:spcAft>
                  <a:spcPts val="700"/>
                </a:spcAft>
              </a:pPr>
              <a:r>
                <a:rPr lang="pt-BR" sz="2000" b="0" strike="noStrike" spc="-1" dirty="0">
                  <a:solidFill>
                    <a:srgbClr val="000000"/>
                  </a:solidFill>
                  <a:latin typeface="RobotoBR"/>
                  <a:ea typeface="DejaVu Sans"/>
                </a:rPr>
                <a:t>Em um texto da internet, chama-se </a:t>
              </a:r>
              <a:r>
                <a:rPr lang="pt-BR" sz="2000" b="1" i="1" strike="noStrike" spc="-1" dirty="0">
                  <a:solidFill>
                    <a:srgbClr val="000000"/>
                  </a:solidFill>
                  <a:latin typeface="RobotoBR"/>
                  <a:ea typeface="DejaVu Sans"/>
                </a:rPr>
                <a:t>hiperlink</a:t>
              </a:r>
              <a:r>
                <a:rPr lang="pt-BR" sz="2000" b="0" strike="noStrike" spc="-1" dirty="0">
                  <a:solidFill>
                    <a:srgbClr val="000000"/>
                  </a:solidFill>
                  <a:latin typeface="RobotoBR"/>
                  <a:ea typeface="DejaVu Sans"/>
                </a:rPr>
                <a:t> o termo sublinhado (ou com destaque colorido) que, ao ser clicado ou ter o cursor passado por cima, leva a outro texto.</a:t>
              </a:r>
              <a:endParaRPr lang="pt-BR" sz="2000" b="0" strike="noStrike" spc="-1" dirty="0">
                <a:latin typeface="Arial"/>
              </a:endParaRPr>
            </a:p>
          </p:txBody>
        </p:sp>
        <p:sp>
          <p:nvSpPr>
            <p:cNvPr id="430" name="CustomShape 7"/>
            <p:cNvSpPr/>
            <p:nvPr/>
          </p:nvSpPr>
          <p:spPr>
            <a:xfrm>
              <a:off x="5194440" y="3634200"/>
              <a:ext cx="6512760" cy="1809720"/>
            </a:xfrm>
            <a:prstGeom prst="roundRect">
              <a:avLst>
                <a:gd name="adj" fmla="val 10000"/>
              </a:avLst>
            </a:prstGeom>
            <a:solidFill>
              <a:schemeClr val="bg2"/>
            </a:solidFill>
            <a:ln>
              <a:solidFill>
                <a:schemeClr val="bg2"/>
              </a:solidFill>
            </a:ln>
          </p:spPr>
          <p:style>
            <a:lnRef idx="0">
              <a:scrgbClr r="0" g="0" b="0"/>
            </a:lnRef>
            <a:fillRef idx="0">
              <a:scrgbClr r="0" g="0" b="0"/>
            </a:fillRef>
            <a:effectRef idx="0">
              <a:scrgbClr r="0" g="0" b="0"/>
            </a:effectRef>
            <a:fontRef idx="minor"/>
          </p:style>
        </p:sp>
        <p:sp>
          <p:nvSpPr>
            <p:cNvPr id="431" name="CustomShape 8"/>
            <p:cNvSpPr/>
            <p:nvPr/>
          </p:nvSpPr>
          <p:spPr>
            <a:xfrm>
              <a:off x="5742000" y="4041360"/>
              <a:ext cx="995040" cy="995040"/>
            </a:xfrm>
            <a:prstGeom prst="rect">
              <a:avLst/>
            </a:prstGeom>
            <a:blipFill rotWithShape="0">
              <a:blip r:embed="rId3"/>
              <a:stretch>
                <a:fillRect/>
              </a:stretch>
            </a:blipFill>
            <a:ln>
              <a:solidFill>
                <a:schemeClr val="lt1">
                  <a:alpha val="0"/>
                  <a:hueOff val="0"/>
                  <a:satOff val="0"/>
                  <a:lumOff val="0"/>
                  <a:alphaOff val="0"/>
                </a:schemeClr>
              </a:solidFill>
              <a:round/>
            </a:ln>
          </p:spPr>
          <p:style>
            <a:lnRef idx="2">
              <a:scrgbClr r="0" g="0" b="0"/>
            </a:lnRef>
            <a:fillRef idx="0">
              <a:scrgbClr r="0" g="0" b="0"/>
            </a:fillRef>
            <a:effectRef idx="0">
              <a:scrgbClr r="0" g="0" b="0"/>
            </a:effectRef>
            <a:fontRef idx="minor"/>
          </p:style>
        </p:sp>
        <p:sp>
          <p:nvSpPr>
            <p:cNvPr id="432" name="CustomShape 9"/>
            <p:cNvSpPr/>
            <p:nvPr/>
          </p:nvSpPr>
          <p:spPr>
            <a:xfrm>
              <a:off x="7285320" y="3488400"/>
              <a:ext cx="4233960" cy="2149200"/>
            </a:xfrm>
            <a:prstGeom prst="rect">
              <a:avLst/>
            </a:prstGeom>
            <a:noFill/>
            <a:ln>
              <a:noFill/>
            </a:ln>
          </p:spPr>
          <p:style>
            <a:lnRef idx="0">
              <a:scrgbClr r="0" g="0" b="0"/>
            </a:lnRef>
            <a:fillRef idx="0">
              <a:scrgbClr r="0" g="0" b="0"/>
            </a:fillRef>
            <a:effectRef idx="0">
              <a:scrgbClr r="0" g="0" b="0"/>
            </a:effectRef>
            <a:fontRef idx="minor"/>
          </p:style>
          <p:txBody>
            <a:bodyPr lIns="227520" tIns="227520" rIns="227520" bIns="227520" anchor="ctr"/>
            <a:lstStyle/>
            <a:p>
              <a:pPr>
                <a:lnSpc>
                  <a:spcPct val="100000"/>
                </a:lnSpc>
                <a:spcAft>
                  <a:spcPts val="700"/>
                </a:spcAft>
              </a:pPr>
              <a:r>
                <a:rPr lang="pt-BR" sz="2000" b="0" strike="noStrike" spc="-1" dirty="0">
                  <a:solidFill>
                    <a:srgbClr val="000000"/>
                  </a:solidFill>
                  <a:latin typeface="RobotoBR"/>
                  <a:ea typeface="DejaVu Sans"/>
                </a:rPr>
                <a:t>Os textos ligados por conexões conceituais a outros textos no ambiente hipermídia, por meio de leituras não lineares, são chamados </a:t>
              </a:r>
              <a:r>
                <a:rPr lang="pt-BR" sz="2000" b="1" strike="noStrike" spc="-1" dirty="0">
                  <a:solidFill>
                    <a:srgbClr val="000000"/>
                  </a:solidFill>
                  <a:latin typeface="RobotoBR"/>
                  <a:ea typeface="DejaVu Sans"/>
                </a:rPr>
                <a:t>hipertextos</a:t>
              </a:r>
              <a:r>
                <a:rPr lang="pt-BR" sz="2000" b="0" strike="noStrike" spc="-1" dirty="0">
                  <a:solidFill>
                    <a:srgbClr val="000000"/>
                  </a:solidFill>
                  <a:latin typeface="RobotoBR"/>
                  <a:ea typeface="DejaVu Sans"/>
                </a:rPr>
                <a:t>.</a:t>
              </a:r>
              <a:endParaRPr lang="pt-BR" sz="2000" b="0" strike="noStrike" spc="-1" dirty="0">
                <a:latin typeface="Arial"/>
              </a:endParaRPr>
            </a:p>
          </p:txBody>
        </p:sp>
      </p:grpSp>
      <p:grpSp>
        <p:nvGrpSpPr>
          <p:cNvPr id="433" name="Group 10"/>
          <p:cNvGrpSpPr/>
          <p:nvPr/>
        </p:nvGrpSpPr>
        <p:grpSpPr>
          <a:xfrm>
            <a:off x="0" y="0"/>
            <a:ext cx="36000" cy="36000"/>
            <a:chOff x="0" y="0"/>
            <a:chExt cx="36000" cy="36000"/>
          </a:xfrm>
        </p:grpSpPr>
      </p:grpSp>
      <p:pic>
        <p:nvPicPr>
          <p:cNvPr id="12" name="Google Shape;67;p15"/>
          <p:cNvPicPr preferRelativeResize="0"/>
          <p:nvPr/>
        </p:nvPicPr>
        <p:blipFill rotWithShape="1">
          <a:blip r:embed="rId4">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 name="CustomShape 1"/>
          <p:cNvSpPr/>
          <p:nvPr/>
        </p:nvSpPr>
        <p:spPr>
          <a:xfrm>
            <a:off x="838080" y="365040"/>
            <a:ext cx="10514880" cy="1324800"/>
          </a:xfrm>
          <a:prstGeom prst="rect">
            <a:avLst/>
          </a:prstGeom>
          <a:solidFill>
            <a:srgbClr val="ED7D31"/>
          </a:solid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pt-BR" sz="4800" b="1" strike="noStrike" spc="-1" dirty="0">
                <a:solidFill>
                  <a:srgbClr val="FFFFFF"/>
                </a:solidFill>
                <a:latin typeface="Calibri"/>
                <a:cs typeface="Calibri"/>
              </a:rPr>
              <a:t>Por que, Porque, Porquê e Por quê</a:t>
            </a:r>
            <a:endParaRPr lang="pt-BR" sz="4800" b="0" strike="noStrike" spc="-1" dirty="0">
              <a:latin typeface="Calibri"/>
              <a:cs typeface="Calibri"/>
            </a:endParaRPr>
          </a:p>
        </p:txBody>
      </p:sp>
      <p:sp>
        <p:nvSpPr>
          <p:cNvPr id="435" name="CustomShape 2"/>
          <p:cNvSpPr/>
          <p:nvPr/>
        </p:nvSpPr>
        <p:spPr>
          <a:xfrm>
            <a:off x="838080" y="1825559"/>
            <a:ext cx="10514880" cy="474149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77500" lnSpcReduction="20000"/>
          </a:bodyPr>
          <a:lstStyle/>
          <a:p>
            <a:pPr marL="228600" indent="-227880">
              <a:lnSpc>
                <a:spcPct val="110000"/>
              </a:lnSpc>
              <a:spcBef>
                <a:spcPts val="1001"/>
              </a:spcBef>
              <a:buClr>
                <a:srgbClr val="000000"/>
              </a:buClr>
              <a:buFont typeface="Arial"/>
              <a:buChar char="•"/>
            </a:pPr>
            <a:r>
              <a:rPr lang="pt-BR" sz="2800" b="1" strike="noStrike" spc="-1" dirty="0">
                <a:solidFill>
                  <a:srgbClr val="000000"/>
                </a:solidFill>
                <a:latin typeface="RobotoBR"/>
              </a:rPr>
              <a:t>Por que: </a:t>
            </a:r>
            <a:r>
              <a:rPr lang="pt-BR" sz="2800" b="0" strike="noStrike" spc="-1" dirty="0">
                <a:solidFill>
                  <a:srgbClr val="000000"/>
                </a:solidFill>
                <a:latin typeface="RobotoBR"/>
              </a:rPr>
              <a:t>É usado para fazer uma pergunta direta e quando pode ser substituído por </a:t>
            </a:r>
            <a:r>
              <a:rPr lang="pt-BR" sz="2800" b="1" strike="noStrike" spc="-1" dirty="0" err="1">
                <a:solidFill>
                  <a:srgbClr val="000000"/>
                </a:solidFill>
                <a:latin typeface="RobotoBR"/>
              </a:rPr>
              <a:t>por</a:t>
            </a:r>
            <a:r>
              <a:rPr lang="pt-BR" sz="2800" b="1" strike="noStrike" spc="-1" dirty="0">
                <a:solidFill>
                  <a:srgbClr val="000000"/>
                </a:solidFill>
                <a:latin typeface="RobotoBR"/>
              </a:rPr>
              <a:t> que</a:t>
            </a:r>
            <a:r>
              <a:rPr lang="pt-BR" sz="2800" b="0" strike="noStrike" spc="-1" dirty="0">
                <a:solidFill>
                  <a:srgbClr val="000000"/>
                </a:solidFill>
                <a:latin typeface="RobotoBR"/>
              </a:rPr>
              <a:t>/</a:t>
            </a:r>
            <a:r>
              <a:rPr lang="pt-BR" sz="2800" b="1" strike="noStrike" spc="-1" dirty="0">
                <a:solidFill>
                  <a:srgbClr val="000000"/>
                </a:solidFill>
                <a:latin typeface="RobotoBR"/>
              </a:rPr>
              <a:t>por qual razão </a:t>
            </a:r>
            <a:r>
              <a:rPr lang="pt-BR" sz="2800" b="0" strike="noStrike" spc="-1" dirty="0">
                <a:solidFill>
                  <a:srgbClr val="000000"/>
                </a:solidFill>
                <a:latin typeface="RobotoBR"/>
              </a:rPr>
              <a:t>ou </a:t>
            </a:r>
            <a:r>
              <a:rPr lang="pt-BR" sz="2800" b="1" strike="noStrike" spc="-1" dirty="0">
                <a:solidFill>
                  <a:srgbClr val="000000"/>
                </a:solidFill>
                <a:latin typeface="RobotoBR"/>
              </a:rPr>
              <a:t>por que</a:t>
            </a:r>
            <a:r>
              <a:rPr lang="pt-BR" sz="2800" b="0" strike="noStrike" spc="-1" dirty="0">
                <a:solidFill>
                  <a:srgbClr val="000000"/>
                </a:solidFill>
                <a:latin typeface="RobotoBR"/>
              </a:rPr>
              <a:t>/</a:t>
            </a:r>
            <a:r>
              <a:rPr lang="pt-BR" sz="2800" b="1" strike="noStrike" spc="-1" dirty="0">
                <a:solidFill>
                  <a:srgbClr val="000000"/>
                </a:solidFill>
                <a:latin typeface="RobotoBR"/>
              </a:rPr>
              <a:t>por qual motivo</a:t>
            </a:r>
            <a:r>
              <a:rPr lang="pt-BR" sz="2800" b="0" strike="noStrike" spc="-1" dirty="0">
                <a:solidFill>
                  <a:srgbClr val="000000"/>
                </a:solidFill>
                <a:latin typeface="RobotoBR"/>
              </a:rPr>
              <a:t>. Também é usado quando é equivalente a </a:t>
            </a:r>
            <a:r>
              <a:rPr lang="pt-BR" sz="2800" b="1" strike="noStrike" spc="-1" dirty="0">
                <a:solidFill>
                  <a:srgbClr val="000000"/>
                </a:solidFill>
                <a:latin typeface="RobotoBR"/>
              </a:rPr>
              <a:t>pelo qual </a:t>
            </a:r>
            <a:r>
              <a:rPr lang="pt-BR" sz="2800" b="0" strike="noStrike" spc="-1" dirty="0">
                <a:solidFill>
                  <a:srgbClr val="000000"/>
                </a:solidFill>
                <a:latin typeface="RobotoBR"/>
              </a:rPr>
              <a:t>e suas flexões:</a:t>
            </a:r>
            <a:endParaRPr lang="pt-BR" sz="2800" b="0" strike="noStrike" spc="-1" dirty="0">
              <a:latin typeface="Arial"/>
            </a:endParaRPr>
          </a:p>
          <a:p>
            <a:pPr>
              <a:lnSpc>
                <a:spcPct val="110000"/>
              </a:lnSpc>
              <a:spcBef>
                <a:spcPts val="1001"/>
              </a:spcBef>
            </a:pPr>
            <a:r>
              <a:rPr lang="pt-BR" sz="2800" b="0" strike="noStrike" spc="-1" dirty="0">
                <a:solidFill>
                  <a:srgbClr val="000000"/>
                </a:solidFill>
                <a:latin typeface="RobotoBR"/>
              </a:rPr>
              <a:t>	</a:t>
            </a:r>
            <a:r>
              <a:rPr lang="pt-BR" sz="2300" b="0" strike="noStrike" spc="-1" dirty="0">
                <a:solidFill>
                  <a:srgbClr val="767171"/>
                </a:solidFill>
                <a:latin typeface="RobotoBR"/>
              </a:rPr>
              <a:t>Ex.: Esse é o objetivo </a:t>
            </a:r>
            <a:r>
              <a:rPr lang="pt-BR" sz="2300" b="1" strike="noStrike" spc="-1" dirty="0">
                <a:solidFill>
                  <a:srgbClr val="767171"/>
                </a:solidFill>
                <a:latin typeface="RobotoBR"/>
              </a:rPr>
              <a:t>por que </a:t>
            </a:r>
            <a:r>
              <a:rPr lang="pt-BR" sz="2300" b="0" strike="noStrike" spc="-1" dirty="0">
                <a:solidFill>
                  <a:srgbClr val="767171"/>
                </a:solidFill>
                <a:latin typeface="RobotoBR"/>
              </a:rPr>
              <a:t>(</a:t>
            </a:r>
            <a:r>
              <a:rPr lang="pt-BR" sz="2300" b="1" strike="noStrike" spc="-1" dirty="0">
                <a:solidFill>
                  <a:srgbClr val="767171"/>
                </a:solidFill>
                <a:latin typeface="RobotoBR"/>
              </a:rPr>
              <a:t>pelo qual</a:t>
            </a:r>
            <a:r>
              <a:rPr lang="pt-BR" sz="2300" b="0" strike="noStrike" spc="-1" dirty="0">
                <a:solidFill>
                  <a:srgbClr val="767171"/>
                </a:solidFill>
                <a:latin typeface="RobotoBR"/>
              </a:rPr>
              <a:t>) tanto se esforçou na vida.</a:t>
            </a:r>
            <a:endParaRPr lang="pt-BR" sz="2300" b="0" strike="noStrike" spc="-1" dirty="0">
              <a:latin typeface="Arial"/>
            </a:endParaRPr>
          </a:p>
          <a:p>
            <a:pPr>
              <a:lnSpc>
                <a:spcPct val="110000"/>
              </a:lnSpc>
              <a:spcBef>
                <a:spcPts val="1001"/>
              </a:spcBef>
            </a:pPr>
            <a:r>
              <a:rPr lang="pt-BR" sz="2300" b="0" strike="noStrike" spc="-1" dirty="0">
                <a:solidFill>
                  <a:srgbClr val="767171"/>
                </a:solidFill>
                <a:latin typeface="RobotoBR"/>
              </a:rPr>
              <a:t>	Ele explicou as razões </a:t>
            </a:r>
            <a:r>
              <a:rPr lang="pt-BR" sz="2300" b="1" strike="noStrike" spc="-1" dirty="0">
                <a:solidFill>
                  <a:srgbClr val="767171"/>
                </a:solidFill>
                <a:latin typeface="RobotoBR"/>
              </a:rPr>
              <a:t>por que </a:t>
            </a:r>
            <a:r>
              <a:rPr lang="pt-BR" sz="2300" b="0" strike="noStrike" spc="-1" dirty="0">
                <a:solidFill>
                  <a:srgbClr val="767171"/>
                </a:solidFill>
                <a:latin typeface="RobotoBR"/>
              </a:rPr>
              <a:t>(</a:t>
            </a:r>
            <a:r>
              <a:rPr lang="pt-BR" sz="2300" b="1" strike="noStrike" spc="-1" dirty="0">
                <a:solidFill>
                  <a:srgbClr val="767171"/>
                </a:solidFill>
                <a:latin typeface="RobotoBR"/>
              </a:rPr>
              <a:t>pelas quais</a:t>
            </a:r>
            <a:r>
              <a:rPr lang="pt-BR" sz="2300" b="0" strike="noStrike" spc="-1" dirty="0">
                <a:solidFill>
                  <a:srgbClr val="767171"/>
                </a:solidFill>
                <a:latin typeface="RobotoBR"/>
              </a:rPr>
              <a:t>) desistiu de concorrer ao cargo.</a:t>
            </a:r>
            <a:endParaRPr lang="pt-BR" sz="2300" b="0" strike="noStrike" spc="-1" dirty="0">
              <a:latin typeface="Arial"/>
            </a:endParaRPr>
          </a:p>
          <a:p>
            <a:pPr marL="228600" indent="-227880">
              <a:lnSpc>
                <a:spcPct val="110000"/>
              </a:lnSpc>
              <a:spcBef>
                <a:spcPts val="1001"/>
              </a:spcBef>
              <a:buClr>
                <a:srgbClr val="000000"/>
              </a:buClr>
              <a:buFont typeface="Arial"/>
              <a:buChar char="•"/>
            </a:pPr>
            <a:r>
              <a:rPr lang="pt-BR" sz="2800" b="1" strike="noStrike" spc="-1" dirty="0">
                <a:solidFill>
                  <a:srgbClr val="000000"/>
                </a:solidFill>
                <a:latin typeface="RobotoBR"/>
              </a:rPr>
              <a:t>Por quê: </a:t>
            </a:r>
            <a:r>
              <a:rPr lang="pt-BR" sz="2800" b="0" strike="noStrike" spc="-1" dirty="0">
                <a:solidFill>
                  <a:srgbClr val="000000"/>
                </a:solidFill>
                <a:latin typeface="RobotoBR"/>
              </a:rPr>
              <a:t>É usado quando a expressão está no final da frase ou do período.</a:t>
            </a:r>
            <a:endParaRPr lang="pt-BR" sz="2800" b="0" strike="noStrike" spc="-1" dirty="0">
              <a:latin typeface="Arial"/>
            </a:endParaRPr>
          </a:p>
          <a:p>
            <a:pPr marL="228600" indent="-227880">
              <a:lnSpc>
                <a:spcPct val="110000"/>
              </a:lnSpc>
              <a:spcBef>
                <a:spcPts val="1001"/>
              </a:spcBef>
              <a:buClr>
                <a:srgbClr val="000000"/>
              </a:buClr>
              <a:buFont typeface="Arial"/>
              <a:buChar char="•"/>
            </a:pPr>
            <a:r>
              <a:rPr lang="pt-BR" sz="2800" b="1" strike="noStrike" spc="-1" dirty="0">
                <a:solidFill>
                  <a:srgbClr val="000000"/>
                </a:solidFill>
                <a:latin typeface="RobotoBR"/>
              </a:rPr>
              <a:t>Porque: </a:t>
            </a:r>
            <a:r>
              <a:rPr lang="pt-BR" sz="2800" b="0" strike="noStrike" spc="-1" dirty="0">
                <a:solidFill>
                  <a:srgbClr val="000000"/>
                </a:solidFill>
                <a:latin typeface="RobotoBR"/>
              </a:rPr>
              <a:t>É usado para dar uma explicação ou na resposta a uma pergunta. Também é usado quando a oração introduzida por essa conjunção exprime a causa ou indica uma resposta em período que contém uma interrogação.</a:t>
            </a:r>
            <a:endParaRPr lang="pt-BR" sz="2800" b="0" strike="noStrike" spc="-1" dirty="0">
              <a:latin typeface="Arial"/>
            </a:endParaRPr>
          </a:p>
          <a:p>
            <a:pPr>
              <a:lnSpc>
                <a:spcPct val="110000"/>
              </a:lnSpc>
              <a:spcBef>
                <a:spcPts val="1001"/>
              </a:spcBef>
            </a:pPr>
            <a:r>
              <a:rPr lang="pt-BR" sz="2800" b="0" strike="noStrike" spc="-1" dirty="0">
                <a:solidFill>
                  <a:srgbClr val="000000"/>
                </a:solidFill>
                <a:latin typeface="RobotoBR"/>
              </a:rPr>
              <a:t>	</a:t>
            </a:r>
            <a:r>
              <a:rPr lang="pt-BR" sz="2300" b="0" strike="noStrike" spc="-1" dirty="0">
                <a:solidFill>
                  <a:srgbClr val="767171"/>
                </a:solidFill>
                <a:latin typeface="RobotoBR"/>
              </a:rPr>
              <a:t>Ex.: Nós poderíamos supor que ele não veio </a:t>
            </a:r>
            <a:r>
              <a:rPr lang="pt-BR" sz="2300" b="1" strike="noStrike" spc="-1" dirty="0">
                <a:solidFill>
                  <a:srgbClr val="767171"/>
                </a:solidFill>
                <a:latin typeface="RobotoBR"/>
              </a:rPr>
              <a:t>porque </a:t>
            </a:r>
            <a:r>
              <a:rPr lang="pt-BR" sz="2300" b="0" strike="noStrike" spc="-1" dirty="0">
                <a:solidFill>
                  <a:srgbClr val="767171"/>
                </a:solidFill>
                <a:latin typeface="RobotoBR"/>
              </a:rPr>
              <a:t>não tinha quem o trouxesse? (causa)</a:t>
            </a:r>
            <a:endParaRPr lang="pt-BR" sz="2300" b="0" strike="noStrike" spc="-1" dirty="0">
              <a:latin typeface="Arial"/>
            </a:endParaRPr>
          </a:p>
          <a:p>
            <a:pPr marL="457200">
              <a:lnSpc>
                <a:spcPct val="110000"/>
              </a:lnSpc>
              <a:spcBef>
                <a:spcPts val="499"/>
              </a:spcBef>
            </a:pPr>
            <a:r>
              <a:rPr lang="pt-BR" sz="2300" b="0" strike="noStrike" spc="-1" dirty="0">
                <a:solidFill>
                  <a:srgbClr val="767171"/>
                </a:solidFill>
                <a:latin typeface="RobotoBR"/>
              </a:rPr>
              <a:t>	Você acha que está curado só </a:t>
            </a:r>
            <a:r>
              <a:rPr lang="pt-BR" sz="2300" b="1" strike="noStrike" spc="-1" dirty="0">
                <a:solidFill>
                  <a:srgbClr val="767171"/>
                </a:solidFill>
                <a:latin typeface="RobotoBR"/>
              </a:rPr>
              <a:t>porque </a:t>
            </a:r>
            <a:r>
              <a:rPr lang="pt-BR" sz="2300" b="0" strike="noStrike" spc="-1" dirty="0">
                <a:solidFill>
                  <a:srgbClr val="767171"/>
                </a:solidFill>
                <a:latin typeface="RobotoBR"/>
              </a:rPr>
              <a:t>tomou o remédio? (resposta)</a:t>
            </a:r>
            <a:endParaRPr lang="pt-BR" sz="2300" b="0" strike="noStrike" spc="-1" dirty="0">
              <a:latin typeface="Arial"/>
            </a:endParaRPr>
          </a:p>
          <a:p>
            <a:pPr marL="228600" indent="-227880">
              <a:lnSpc>
                <a:spcPct val="110000"/>
              </a:lnSpc>
              <a:spcBef>
                <a:spcPts val="1001"/>
              </a:spcBef>
              <a:buClr>
                <a:srgbClr val="000000"/>
              </a:buClr>
              <a:buFont typeface="Arial"/>
              <a:buChar char="•"/>
            </a:pPr>
            <a:r>
              <a:rPr lang="pt-BR" sz="2800" b="1" strike="noStrike" spc="-1" dirty="0">
                <a:solidFill>
                  <a:srgbClr val="000000"/>
                </a:solidFill>
                <a:latin typeface="RobotoBR"/>
              </a:rPr>
              <a:t>Porquê: </a:t>
            </a:r>
            <a:r>
              <a:rPr lang="pt-BR" sz="2800" b="0" strike="noStrike" spc="-1" dirty="0">
                <a:solidFill>
                  <a:srgbClr val="000000"/>
                </a:solidFill>
                <a:latin typeface="RobotoBR"/>
              </a:rPr>
              <a:t>É usado quando desempenha o papel de substantivo e equivale a razão, causa, motivo.</a:t>
            </a:r>
            <a:endParaRPr lang="pt-BR" sz="2800" b="0" strike="noStrike" spc="-1" dirty="0">
              <a:latin typeface="Arial"/>
            </a:endParaRPr>
          </a:p>
          <a:p>
            <a:pPr>
              <a:lnSpc>
                <a:spcPct val="90000"/>
              </a:lnSpc>
              <a:spcBef>
                <a:spcPts val="1001"/>
              </a:spcBef>
            </a:pPr>
            <a:endParaRPr lang="pt-BR" sz="2800" b="0" strike="noStrike" spc="-1" dirty="0">
              <a:latin typeface="Arial"/>
            </a:endParaRPr>
          </a:p>
        </p:txBody>
      </p:sp>
      <p:pic>
        <p:nvPicPr>
          <p:cNvPr id="4" name="Google Shape;67;p15"/>
          <p:cNvPicPr preferRelativeResize="0"/>
          <p:nvPr/>
        </p:nvPicPr>
        <p:blipFill rotWithShape="1">
          <a:blip r:embed="rId2">
            <a:alphaModFix/>
          </a:blip>
          <a:srcRect/>
          <a:stretch/>
        </p:blipFill>
        <p:spPr>
          <a:xfrm>
            <a:off x="0" y="-1443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CustomShape 1"/>
          <p:cNvSpPr/>
          <p:nvPr/>
        </p:nvSpPr>
        <p:spPr>
          <a:xfrm>
            <a:off x="838080" y="1825560"/>
            <a:ext cx="10514880" cy="4350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spcBef>
                <a:spcPts val="1001"/>
              </a:spcBef>
            </a:pPr>
            <a:endParaRPr lang="pt-BR" sz="1800" b="0" strike="noStrike" spc="-1" dirty="0">
              <a:latin typeface="Arial"/>
            </a:endParaRPr>
          </a:p>
          <a:p>
            <a:pPr marL="228600" indent="-227880">
              <a:lnSpc>
                <a:spcPct val="90000"/>
              </a:lnSpc>
              <a:spcBef>
                <a:spcPts val="1001"/>
              </a:spcBef>
              <a:buClr>
                <a:srgbClr val="000000"/>
              </a:buClr>
              <a:buFont typeface="Arial"/>
              <a:buChar char="•"/>
            </a:pPr>
            <a:r>
              <a:rPr lang="pt-BR" sz="2800" b="0" strike="noStrike" spc="-1" dirty="0">
                <a:solidFill>
                  <a:srgbClr val="000000"/>
                </a:solidFill>
                <a:latin typeface="RobotoBR"/>
              </a:rPr>
              <a:t>Os </a:t>
            </a:r>
            <a:r>
              <a:rPr lang="pt-BR" sz="2800" b="1" strike="noStrike" spc="-1" dirty="0">
                <a:solidFill>
                  <a:srgbClr val="000000"/>
                </a:solidFill>
                <a:latin typeface="RobotoBR"/>
              </a:rPr>
              <a:t>pronomes </a:t>
            </a:r>
            <a:r>
              <a:rPr lang="pt-BR" sz="2800" b="0" strike="noStrike" spc="-1" dirty="0">
                <a:solidFill>
                  <a:srgbClr val="000000"/>
                </a:solidFill>
                <a:latin typeface="RobotoBR"/>
              </a:rPr>
              <a:t>são palavras que substituem os nomes, servindo para:</a:t>
            </a:r>
            <a:endParaRPr lang="pt-BR" sz="2800" b="0" strike="noStrike" spc="-1" dirty="0">
              <a:latin typeface="Arial"/>
            </a:endParaRPr>
          </a:p>
          <a:p>
            <a:pPr>
              <a:lnSpc>
                <a:spcPct val="90000"/>
              </a:lnSpc>
              <a:spcBef>
                <a:spcPts val="1001"/>
              </a:spcBef>
            </a:pPr>
            <a:endParaRPr lang="pt-BR" sz="2800" b="0" strike="noStrike" spc="-1" dirty="0">
              <a:latin typeface="Arial"/>
            </a:endParaRPr>
          </a:p>
          <a:p>
            <a:pPr marL="685800" lvl="1" indent="-227880">
              <a:lnSpc>
                <a:spcPct val="90000"/>
              </a:lnSpc>
              <a:spcBef>
                <a:spcPts val="499"/>
              </a:spcBef>
              <a:buClr>
                <a:srgbClr val="000000"/>
              </a:buClr>
              <a:buFont typeface="Arial"/>
              <a:buChar char="•"/>
            </a:pPr>
            <a:r>
              <a:rPr lang="pt-BR" sz="2800" b="0" strike="noStrike" spc="-1" dirty="0">
                <a:solidFill>
                  <a:srgbClr val="000000"/>
                </a:solidFill>
                <a:latin typeface="RobotoBR"/>
              </a:rPr>
              <a:t>Desempenhar a função dos substantivos.</a:t>
            </a:r>
            <a:endParaRPr lang="pt-BR" sz="2800" b="0" strike="noStrike" spc="-1" dirty="0">
              <a:latin typeface="Arial"/>
            </a:endParaRPr>
          </a:p>
          <a:p>
            <a:pPr marL="457200">
              <a:lnSpc>
                <a:spcPct val="90000"/>
              </a:lnSpc>
              <a:spcBef>
                <a:spcPts val="499"/>
              </a:spcBef>
            </a:pPr>
            <a:endParaRPr lang="pt-BR" sz="2800" b="0" strike="noStrike" spc="-1" dirty="0">
              <a:latin typeface="Arial"/>
            </a:endParaRPr>
          </a:p>
          <a:p>
            <a:pPr marL="685800" lvl="1" indent="-227880">
              <a:lnSpc>
                <a:spcPct val="90000"/>
              </a:lnSpc>
              <a:spcBef>
                <a:spcPts val="499"/>
              </a:spcBef>
              <a:buClr>
                <a:srgbClr val="000000"/>
              </a:buClr>
              <a:buFont typeface="Arial"/>
              <a:buChar char="•"/>
            </a:pPr>
            <a:r>
              <a:rPr lang="pt-BR" sz="2800" b="0" strike="noStrike" spc="-1" dirty="0">
                <a:solidFill>
                  <a:srgbClr val="000000"/>
                </a:solidFill>
                <a:latin typeface="RobotoBR"/>
              </a:rPr>
              <a:t>Acompanhar os substantivos, modificando-os, especificando-os, dando mais precisão aos seus significados, funcionando como adjetivos.</a:t>
            </a:r>
            <a:endParaRPr lang="pt-BR" sz="2800" b="0" strike="noStrike" spc="-1" dirty="0">
              <a:latin typeface="Arial"/>
            </a:endParaRPr>
          </a:p>
          <a:p>
            <a:pPr>
              <a:lnSpc>
                <a:spcPct val="90000"/>
              </a:lnSpc>
              <a:spcBef>
                <a:spcPts val="1001"/>
              </a:spcBef>
            </a:pPr>
            <a:endParaRPr lang="pt-BR" sz="2800" b="0" strike="noStrike" spc="-1" dirty="0">
              <a:latin typeface="Arial"/>
            </a:endParaRPr>
          </a:p>
        </p:txBody>
      </p:sp>
      <p:sp>
        <p:nvSpPr>
          <p:cNvPr id="437" name="CustomShape 2"/>
          <p:cNvSpPr/>
          <p:nvPr/>
        </p:nvSpPr>
        <p:spPr>
          <a:xfrm>
            <a:off x="838080" y="365040"/>
            <a:ext cx="10514880" cy="1324800"/>
          </a:xfrm>
          <a:prstGeom prst="rect">
            <a:avLst/>
          </a:prstGeom>
          <a:solidFill>
            <a:srgbClr val="ED7D31"/>
          </a:solid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pt-BR" sz="4400" b="1" strike="noStrike" spc="-1" dirty="0">
                <a:solidFill>
                  <a:srgbClr val="FFFFFF"/>
                </a:solidFill>
                <a:latin typeface="Calibri"/>
                <a:cs typeface="Calibri"/>
              </a:rPr>
              <a:t>Pronomes</a:t>
            </a:r>
            <a:endParaRPr lang="pt-BR" sz="4400" b="0" strike="noStrike" spc="-1" dirty="0">
              <a:latin typeface="Calibri"/>
              <a:cs typeface="Calibri"/>
            </a:endParaRPr>
          </a:p>
        </p:txBody>
      </p:sp>
      <p:pic>
        <p:nvPicPr>
          <p:cNvPr id="4" name="Google Shape;67;p15"/>
          <p:cNvPicPr preferRelativeResize="0"/>
          <p:nvPr/>
        </p:nvPicPr>
        <p:blipFill rotWithShape="1">
          <a:blip r:embed="rId2">
            <a:alphaModFix/>
          </a:blip>
          <a:srcRect/>
          <a:stretch/>
        </p:blipFill>
        <p:spPr>
          <a:xfrm>
            <a:off x="0" y="-2886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 name="CustomShape 1"/>
          <p:cNvSpPr/>
          <p:nvPr/>
        </p:nvSpPr>
        <p:spPr>
          <a:xfrm rot="16200000">
            <a:off x="1288440" y="179939"/>
            <a:ext cx="2199600" cy="3341880"/>
          </a:xfrm>
          <a:prstGeom prst="downArrow">
            <a:avLst>
              <a:gd name="adj1" fmla="val 100000"/>
              <a:gd name="adj2" fmla="val 15788"/>
            </a:avLst>
          </a:prstGeom>
          <a:noFill/>
          <a:ln w="54000">
            <a:solidFill>
              <a:schemeClr val="accent2"/>
            </a:solidFill>
          </a:ln>
        </p:spPr>
        <p:style>
          <a:lnRef idx="2">
            <a:schemeClr val="accent1">
              <a:shade val="50000"/>
            </a:schemeClr>
          </a:lnRef>
          <a:fillRef idx="1">
            <a:schemeClr val="accent1"/>
          </a:fillRef>
          <a:effectRef idx="0">
            <a:schemeClr val="accent1"/>
          </a:effectRef>
          <a:fontRef idx="minor"/>
        </p:style>
      </p:sp>
      <p:sp>
        <p:nvSpPr>
          <p:cNvPr id="439" name="CustomShape 2"/>
          <p:cNvSpPr/>
          <p:nvPr/>
        </p:nvSpPr>
        <p:spPr>
          <a:xfrm>
            <a:off x="940320" y="916770"/>
            <a:ext cx="2668680" cy="17805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nSpc>
                <a:spcPct val="90000"/>
              </a:lnSpc>
            </a:pPr>
            <a:r>
              <a:rPr lang="pt-BR" sz="3600" b="0" strike="noStrike" spc="-1" dirty="0">
                <a:solidFill>
                  <a:schemeClr val="accent2"/>
                </a:solidFill>
                <a:latin typeface="Calibri"/>
                <a:cs typeface="Calibri"/>
              </a:rPr>
              <a:t>Pronomes pessoais</a:t>
            </a:r>
          </a:p>
        </p:txBody>
      </p:sp>
      <p:sp>
        <p:nvSpPr>
          <p:cNvPr id="440" name="CustomShape 3"/>
          <p:cNvSpPr/>
          <p:nvPr/>
        </p:nvSpPr>
        <p:spPr>
          <a:xfrm>
            <a:off x="717480" y="3073654"/>
            <a:ext cx="3569024" cy="3565106"/>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92500" lnSpcReduction="10000"/>
          </a:bodyPr>
          <a:lstStyle/>
          <a:p>
            <a:pPr marL="228600" indent="-227880">
              <a:lnSpc>
                <a:spcPct val="90000"/>
              </a:lnSpc>
              <a:spcBef>
                <a:spcPts val="1001"/>
              </a:spcBef>
              <a:buClr>
                <a:srgbClr val="000000"/>
              </a:buClr>
              <a:buFont typeface="Arial"/>
              <a:buChar char="•"/>
            </a:pPr>
            <a:r>
              <a:rPr lang="pt-BR" sz="2000" b="0" strike="noStrike" spc="-1" dirty="0">
                <a:solidFill>
                  <a:srgbClr val="000000"/>
                </a:solidFill>
                <a:latin typeface="RobotoBR"/>
              </a:rPr>
              <a:t>São usados para indicar as três pessoas do discurso. Dividem-se em </a:t>
            </a:r>
            <a:r>
              <a:rPr lang="pt-BR" sz="2000" b="1" strike="noStrike" spc="-1" dirty="0">
                <a:solidFill>
                  <a:srgbClr val="000000"/>
                </a:solidFill>
                <a:latin typeface="RobotoBR"/>
              </a:rPr>
              <a:t>retos </a:t>
            </a:r>
            <a:r>
              <a:rPr lang="pt-BR" sz="2000" b="0" strike="noStrike" spc="-1" dirty="0">
                <a:solidFill>
                  <a:srgbClr val="000000"/>
                </a:solidFill>
                <a:latin typeface="RobotoBR"/>
              </a:rPr>
              <a:t>e </a:t>
            </a:r>
            <a:r>
              <a:rPr lang="pt-BR" sz="2000" b="1" strike="noStrike" spc="-1" dirty="0">
                <a:solidFill>
                  <a:srgbClr val="000000"/>
                </a:solidFill>
                <a:latin typeface="RobotoBR"/>
              </a:rPr>
              <a:t>oblíquos</a:t>
            </a:r>
            <a:r>
              <a:rPr lang="pt-BR" sz="2000" b="0" strike="noStrike" spc="-1" dirty="0">
                <a:solidFill>
                  <a:srgbClr val="000000"/>
                </a:solidFill>
                <a:latin typeface="RobotoBR"/>
              </a:rPr>
              <a:t>.</a:t>
            </a:r>
            <a:endParaRPr lang="pt-BR" sz="2000" b="0" strike="noStrike" spc="-1" dirty="0">
              <a:latin typeface="Arial"/>
            </a:endParaRPr>
          </a:p>
          <a:p>
            <a:pPr marL="228600" indent="-227880">
              <a:lnSpc>
                <a:spcPct val="90000"/>
              </a:lnSpc>
              <a:spcBef>
                <a:spcPts val="1001"/>
              </a:spcBef>
              <a:buClr>
                <a:srgbClr val="000000"/>
              </a:buClr>
              <a:buFont typeface="Arial"/>
              <a:buChar char="•"/>
            </a:pPr>
            <a:r>
              <a:rPr lang="pt-BR" sz="2000" b="0" strike="noStrike" spc="-1" dirty="0">
                <a:solidFill>
                  <a:srgbClr val="000000"/>
                </a:solidFill>
                <a:latin typeface="RobotoBR"/>
              </a:rPr>
              <a:t>Os pronomes oblíquos </a:t>
            </a:r>
            <a:r>
              <a:rPr lang="pt-BR" sz="2000" b="1" strike="noStrike" spc="-1" dirty="0">
                <a:solidFill>
                  <a:srgbClr val="000000"/>
                </a:solidFill>
                <a:latin typeface="RobotoBR"/>
              </a:rPr>
              <a:t>o</a:t>
            </a:r>
            <a:r>
              <a:rPr lang="pt-BR" sz="2000" b="0" strike="noStrike" spc="-1" dirty="0">
                <a:solidFill>
                  <a:srgbClr val="000000"/>
                </a:solidFill>
                <a:latin typeface="RobotoBR"/>
              </a:rPr>
              <a:t>, </a:t>
            </a:r>
            <a:r>
              <a:rPr lang="pt-BR" sz="2000" b="1" strike="noStrike" spc="-1" dirty="0">
                <a:solidFill>
                  <a:srgbClr val="000000"/>
                </a:solidFill>
                <a:latin typeface="RobotoBR"/>
              </a:rPr>
              <a:t>a</a:t>
            </a:r>
            <a:r>
              <a:rPr lang="pt-BR" sz="2000" b="0" strike="noStrike" spc="-1" dirty="0">
                <a:solidFill>
                  <a:srgbClr val="000000"/>
                </a:solidFill>
                <a:latin typeface="RobotoBR"/>
              </a:rPr>
              <a:t>, </a:t>
            </a:r>
            <a:r>
              <a:rPr lang="pt-BR" sz="2000" b="1" strike="noStrike" spc="-1" dirty="0">
                <a:solidFill>
                  <a:srgbClr val="000000"/>
                </a:solidFill>
                <a:latin typeface="RobotoBR"/>
              </a:rPr>
              <a:t>os</a:t>
            </a:r>
            <a:r>
              <a:rPr lang="pt-BR" sz="2000" b="0" strike="noStrike" spc="-1" dirty="0">
                <a:solidFill>
                  <a:srgbClr val="000000"/>
                </a:solidFill>
                <a:latin typeface="RobotoBR"/>
              </a:rPr>
              <a:t>, </a:t>
            </a:r>
            <a:r>
              <a:rPr lang="pt-BR" sz="2000" b="1" strike="noStrike" spc="-1" dirty="0">
                <a:solidFill>
                  <a:srgbClr val="000000"/>
                </a:solidFill>
                <a:latin typeface="RobotoBR"/>
              </a:rPr>
              <a:t>as </a:t>
            </a:r>
            <a:r>
              <a:rPr lang="pt-BR" sz="2000" b="0" strike="noStrike" spc="-1" dirty="0">
                <a:solidFill>
                  <a:srgbClr val="000000"/>
                </a:solidFill>
                <a:latin typeface="RobotoBR"/>
              </a:rPr>
              <a:t>assumem as formas </a:t>
            </a:r>
            <a:r>
              <a:rPr lang="pt-BR" sz="2000" b="1" strike="noStrike" spc="-1" dirty="0" err="1">
                <a:solidFill>
                  <a:srgbClr val="000000"/>
                </a:solidFill>
                <a:latin typeface="RobotoBR"/>
              </a:rPr>
              <a:t>lo</a:t>
            </a:r>
            <a:r>
              <a:rPr lang="pt-BR" sz="2000" b="0" strike="noStrike" spc="-1" dirty="0">
                <a:solidFill>
                  <a:srgbClr val="000000"/>
                </a:solidFill>
                <a:latin typeface="RobotoBR"/>
              </a:rPr>
              <a:t>, </a:t>
            </a:r>
            <a:r>
              <a:rPr lang="pt-BR" sz="2000" b="1" strike="noStrike" spc="-1" dirty="0" err="1">
                <a:solidFill>
                  <a:srgbClr val="000000"/>
                </a:solidFill>
                <a:latin typeface="RobotoBR"/>
              </a:rPr>
              <a:t>la</a:t>
            </a:r>
            <a:r>
              <a:rPr lang="pt-BR" sz="2000" b="0" strike="noStrike" spc="-1" dirty="0">
                <a:solidFill>
                  <a:srgbClr val="000000"/>
                </a:solidFill>
                <a:latin typeface="RobotoBR"/>
              </a:rPr>
              <a:t>, </a:t>
            </a:r>
            <a:r>
              <a:rPr lang="pt-BR" sz="2000" b="1" strike="noStrike" spc="-1" dirty="0" err="1">
                <a:solidFill>
                  <a:srgbClr val="000000"/>
                </a:solidFill>
                <a:latin typeface="RobotoBR"/>
              </a:rPr>
              <a:t>los</a:t>
            </a:r>
            <a:r>
              <a:rPr lang="pt-BR" sz="2000" b="0" strike="noStrike" spc="-1" dirty="0">
                <a:solidFill>
                  <a:srgbClr val="000000"/>
                </a:solidFill>
                <a:latin typeface="RobotoBR"/>
              </a:rPr>
              <a:t>, </a:t>
            </a:r>
            <a:r>
              <a:rPr lang="pt-BR" sz="2000" b="1" strike="noStrike" spc="-1" dirty="0" err="1">
                <a:solidFill>
                  <a:srgbClr val="000000"/>
                </a:solidFill>
                <a:latin typeface="RobotoBR"/>
              </a:rPr>
              <a:t>las</a:t>
            </a:r>
            <a:r>
              <a:rPr lang="pt-BR" sz="2000" b="1" strike="noStrike" spc="-1" dirty="0">
                <a:solidFill>
                  <a:srgbClr val="000000"/>
                </a:solidFill>
                <a:latin typeface="RobotoBR"/>
              </a:rPr>
              <a:t> </a:t>
            </a:r>
            <a:r>
              <a:rPr lang="pt-BR" sz="2000" b="0" strike="noStrike" spc="-1" dirty="0">
                <a:solidFill>
                  <a:srgbClr val="000000"/>
                </a:solidFill>
                <a:latin typeface="RobotoBR"/>
              </a:rPr>
              <a:t>ao se unirem às formas verbais com as terminações </a:t>
            </a:r>
            <a:r>
              <a:rPr lang="pt-BR" sz="2000" b="1" strike="noStrike" spc="-1" dirty="0">
                <a:solidFill>
                  <a:srgbClr val="000000"/>
                </a:solidFill>
                <a:latin typeface="RobotoBR"/>
              </a:rPr>
              <a:t>-</a:t>
            </a:r>
            <a:r>
              <a:rPr lang="pt-BR" sz="2000" b="1" strike="noStrike" spc="-1" dirty="0" err="1">
                <a:solidFill>
                  <a:srgbClr val="000000"/>
                </a:solidFill>
                <a:latin typeface="RobotoBR"/>
              </a:rPr>
              <a:t>r</a:t>
            </a:r>
            <a:r>
              <a:rPr lang="pt-BR" sz="2000" b="0" strike="noStrike" spc="-1" dirty="0">
                <a:solidFill>
                  <a:srgbClr val="000000"/>
                </a:solidFill>
                <a:latin typeface="RobotoBR"/>
              </a:rPr>
              <a:t>, </a:t>
            </a:r>
            <a:r>
              <a:rPr lang="pt-BR" sz="2000" b="1" strike="noStrike" spc="-1" dirty="0">
                <a:solidFill>
                  <a:srgbClr val="000000"/>
                </a:solidFill>
                <a:latin typeface="RobotoBR"/>
              </a:rPr>
              <a:t>-</a:t>
            </a:r>
            <a:r>
              <a:rPr lang="pt-BR" sz="2000" b="1" strike="noStrike" spc="-1" dirty="0" err="1">
                <a:solidFill>
                  <a:srgbClr val="000000"/>
                </a:solidFill>
                <a:latin typeface="RobotoBR"/>
              </a:rPr>
              <a:t>s</a:t>
            </a:r>
            <a:r>
              <a:rPr lang="pt-BR" sz="2000" b="1" strike="noStrike" spc="-1" dirty="0">
                <a:solidFill>
                  <a:srgbClr val="000000"/>
                </a:solidFill>
                <a:latin typeface="RobotoBR"/>
              </a:rPr>
              <a:t> </a:t>
            </a:r>
            <a:r>
              <a:rPr lang="pt-BR" sz="2000" b="0" strike="noStrike" spc="-1" dirty="0">
                <a:solidFill>
                  <a:srgbClr val="000000"/>
                </a:solidFill>
                <a:latin typeface="RobotoBR"/>
              </a:rPr>
              <a:t>ou </a:t>
            </a:r>
            <a:r>
              <a:rPr lang="pt-BR" sz="2000" b="1" strike="noStrike" spc="-1" dirty="0">
                <a:solidFill>
                  <a:srgbClr val="000000"/>
                </a:solidFill>
                <a:latin typeface="RobotoBR"/>
              </a:rPr>
              <a:t>-</a:t>
            </a:r>
            <a:r>
              <a:rPr lang="pt-BR" sz="2000" b="1" strike="noStrike" spc="-1" dirty="0" err="1">
                <a:solidFill>
                  <a:srgbClr val="000000"/>
                </a:solidFill>
                <a:latin typeface="RobotoBR"/>
              </a:rPr>
              <a:t>z</a:t>
            </a:r>
            <a:r>
              <a:rPr lang="pt-BR" sz="2000" b="0" strike="noStrike" spc="-1" dirty="0">
                <a:solidFill>
                  <a:srgbClr val="000000"/>
                </a:solidFill>
                <a:latin typeface="RobotoBR"/>
              </a:rPr>
              <a:t>, que são suprimidas. Também assumem as formas </a:t>
            </a:r>
            <a:r>
              <a:rPr lang="pt-BR" sz="2000" b="1" strike="noStrike" spc="-1" dirty="0">
                <a:solidFill>
                  <a:srgbClr val="000000"/>
                </a:solidFill>
                <a:latin typeface="RobotoBR"/>
              </a:rPr>
              <a:t>no</a:t>
            </a:r>
            <a:r>
              <a:rPr lang="pt-BR" sz="2000" b="0" strike="noStrike" spc="-1" dirty="0">
                <a:solidFill>
                  <a:srgbClr val="000000"/>
                </a:solidFill>
                <a:latin typeface="RobotoBR"/>
              </a:rPr>
              <a:t>, </a:t>
            </a:r>
            <a:r>
              <a:rPr lang="pt-BR" sz="2000" b="1" strike="noStrike" spc="-1" dirty="0">
                <a:solidFill>
                  <a:srgbClr val="000000"/>
                </a:solidFill>
                <a:latin typeface="RobotoBR"/>
              </a:rPr>
              <a:t>na</a:t>
            </a:r>
            <a:r>
              <a:rPr lang="pt-BR" sz="2000" b="0" strike="noStrike" spc="-1" dirty="0">
                <a:solidFill>
                  <a:srgbClr val="000000"/>
                </a:solidFill>
                <a:latin typeface="RobotoBR"/>
              </a:rPr>
              <a:t>, </a:t>
            </a:r>
            <a:r>
              <a:rPr lang="pt-BR" sz="2000" b="1" strike="noStrike" spc="-1" dirty="0">
                <a:solidFill>
                  <a:srgbClr val="000000"/>
                </a:solidFill>
                <a:latin typeface="RobotoBR"/>
              </a:rPr>
              <a:t>nos</a:t>
            </a:r>
            <a:r>
              <a:rPr lang="pt-BR" sz="2000" b="0" strike="noStrike" spc="-1" dirty="0">
                <a:solidFill>
                  <a:srgbClr val="000000"/>
                </a:solidFill>
                <a:latin typeface="RobotoBR"/>
              </a:rPr>
              <a:t>, </a:t>
            </a:r>
            <a:r>
              <a:rPr lang="pt-BR" sz="2000" b="1" strike="noStrike" spc="-1" dirty="0">
                <a:solidFill>
                  <a:srgbClr val="000000"/>
                </a:solidFill>
                <a:latin typeface="RobotoBR"/>
              </a:rPr>
              <a:t>nas </a:t>
            </a:r>
            <a:r>
              <a:rPr lang="pt-BR" sz="2000" b="0" strike="noStrike" spc="-1" dirty="0">
                <a:solidFill>
                  <a:srgbClr val="000000"/>
                </a:solidFill>
                <a:latin typeface="RobotoBR"/>
              </a:rPr>
              <a:t>quando se unem a formas verbais que terminam em </a:t>
            </a:r>
            <a:r>
              <a:rPr lang="pt-BR" sz="2000" b="1" strike="noStrike" spc="-1" dirty="0">
                <a:solidFill>
                  <a:srgbClr val="000000"/>
                </a:solidFill>
                <a:latin typeface="RobotoBR"/>
              </a:rPr>
              <a:t>-</a:t>
            </a:r>
            <a:r>
              <a:rPr lang="pt-BR" sz="2000" b="1" strike="noStrike" spc="-1" dirty="0" err="1">
                <a:solidFill>
                  <a:srgbClr val="000000"/>
                </a:solidFill>
                <a:latin typeface="RobotoBR"/>
              </a:rPr>
              <a:t>am</a:t>
            </a:r>
            <a:r>
              <a:rPr lang="pt-BR" sz="2000" b="0" strike="noStrike" spc="-1" dirty="0">
                <a:solidFill>
                  <a:srgbClr val="000000"/>
                </a:solidFill>
                <a:latin typeface="RobotoBR"/>
              </a:rPr>
              <a:t>, </a:t>
            </a:r>
            <a:r>
              <a:rPr lang="pt-BR" sz="2000" b="1" strike="noStrike" spc="-1" dirty="0">
                <a:solidFill>
                  <a:srgbClr val="000000"/>
                </a:solidFill>
                <a:latin typeface="RobotoBR"/>
              </a:rPr>
              <a:t>-em</a:t>
            </a:r>
            <a:r>
              <a:rPr lang="pt-BR" sz="2000" b="0" strike="noStrike" spc="-1" dirty="0">
                <a:solidFill>
                  <a:srgbClr val="000000"/>
                </a:solidFill>
                <a:latin typeface="RobotoBR"/>
              </a:rPr>
              <a:t>, </a:t>
            </a:r>
            <a:r>
              <a:rPr lang="pt-BR" sz="2000" b="1" strike="noStrike" spc="-1" dirty="0">
                <a:solidFill>
                  <a:srgbClr val="000000"/>
                </a:solidFill>
                <a:latin typeface="RobotoBR"/>
              </a:rPr>
              <a:t>-</a:t>
            </a:r>
            <a:r>
              <a:rPr lang="pt-BR" sz="2000" b="1" strike="noStrike" spc="-1" dirty="0" err="1">
                <a:solidFill>
                  <a:srgbClr val="000000"/>
                </a:solidFill>
                <a:latin typeface="RobotoBR"/>
              </a:rPr>
              <a:t>ão</a:t>
            </a:r>
            <a:r>
              <a:rPr lang="pt-BR" sz="2000" b="0" strike="noStrike" spc="-1" dirty="0">
                <a:solidFill>
                  <a:srgbClr val="000000"/>
                </a:solidFill>
                <a:latin typeface="RobotoBR"/>
              </a:rPr>
              <a:t>, </a:t>
            </a:r>
            <a:r>
              <a:rPr lang="pt-BR" sz="2000" b="1" strike="noStrike" spc="-1" dirty="0">
                <a:solidFill>
                  <a:srgbClr val="000000"/>
                </a:solidFill>
                <a:latin typeface="RobotoBR"/>
              </a:rPr>
              <a:t>-</a:t>
            </a:r>
            <a:r>
              <a:rPr lang="pt-BR" sz="2000" b="1" strike="noStrike" spc="-1" dirty="0" err="1">
                <a:solidFill>
                  <a:srgbClr val="000000"/>
                </a:solidFill>
                <a:latin typeface="RobotoBR"/>
              </a:rPr>
              <a:t>õe</a:t>
            </a:r>
            <a:r>
              <a:rPr lang="pt-BR" sz="2000" b="0" strike="noStrike" spc="-1" dirty="0">
                <a:solidFill>
                  <a:srgbClr val="000000"/>
                </a:solidFill>
                <a:latin typeface="RobotoBR"/>
              </a:rPr>
              <a:t>.</a:t>
            </a:r>
            <a:endParaRPr lang="pt-BR" sz="2000" b="0" strike="noStrike" spc="-1" dirty="0">
              <a:latin typeface="Arial"/>
            </a:endParaRPr>
          </a:p>
          <a:p>
            <a:pPr>
              <a:lnSpc>
                <a:spcPct val="90000"/>
              </a:lnSpc>
              <a:spcBef>
                <a:spcPts val="1001"/>
              </a:spcBef>
            </a:pPr>
            <a:endParaRPr lang="pt-BR" sz="1700" b="0" strike="noStrike" spc="-1" dirty="0">
              <a:latin typeface="Arial"/>
            </a:endParaRPr>
          </a:p>
        </p:txBody>
      </p:sp>
      <p:graphicFrame>
        <p:nvGraphicFramePr>
          <p:cNvPr id="441" name="Table 4"/>
          <p:cNvGraphicFramePr/>
          <p:nvPr/>
        </p:nvGraphicFramePr>
        <p:xfrm>
          <a:off x="4282920" y="1663560"/>
          <a:ext cx="7282440" cy="4356093"/>
        </p:xfrm>
        <a:graphic>
          <a:graphicData uri="http://schemas.openxmlformats.org/drawingml/2006/table">
            <a:tbl>
              <a:tblPr/>
              <a:tblGrid>
                <a:gridCol w="1353600">
                  <a:extLst>
                    <a:ext uri="{9D8B030D-6E8A-4147-A177-3AD203B41FA5}">
                      <a16:colId xmlns:a16="http://schemas.microsoft.com/office/drawing/2014/main" val="20000"/>
                    </a:ext>
                  </a:extLst>
                </a:gridCol>
                <a:gridCol w="1517040">
                  <a:extLst>
                    <a:ext uri="{9D8B030D-6E8A-4147-A177-3AD203B41FA5}">
                      <a16:colId xmlns:a16="http://schemas.microsoft.com/office/drawing/2014/main" val="20001"/>
                    </a:ext>
                  </a:extLst>
                </a:gridCol>
                <a:gridCol w="1384200">
                  <a:extLst>
                    <a:ext uri="{9D8B030D-6E8A-4147-A177-3AD203B41FA5}">
                      <a16:colId xmlns:a16="http://schemas.microsoft.com/office/drawing/2014/main" val="20002"/>
                    </a:ext>
                  </a:extLst>
                </a:gridCol>
                <a:gridCol w="1517040">
                  <a:extLst>
                    <a:ext uri="{9D8B030D-6E8A-4147-A177-3AD203B41FA5}">
                      <a16:colId xmlns:a16="http://schemas.microsoft.com/office/drawing/2014/main" val="20003"/>
                    </a:ext>
                  </a:extLst>
                </a:gridCol>
                <a:gridCol w="1510560">
                  <a:extLst>
                    <a:ext uri="{9D8B030D-6E8A-4147-A177-3AD203B41FA5}">
                      <a16:colId xmlns:a16="http://schemas.microsoft.com/office/drawing/2014/main" val="20004"/>
                    </a:ext>
                  </a:extLst>
                </a:gridCol>
              </a:tblGrid>
              <a:tr h="420840">
                <a:tc rowSpan="2">
                  <a:txBody>
                    <a:bodyPr/>
                    <a:lstStyle/>
                    <a:p>
                      <a:pPr algn="l">
                        <a:lnSpc>
                          <a:spcPct val="107000"/>
                        </a:lnSpc>
                      </a:pPr>
                      <a:r>
                        <a:rPr lang="pt-BR" sz="2000" b="1" strike="noStrike" spc="-1" dirty="0">
                          <a:solidFill>
                            <a:srgbClr val="FFFFFF"/>
                          </a:solidFill>
                          <a:latin typeface="RobotoBR"/>
                        </a:rPr>
                        <a:t>Pessoas do discurso</a:t>
                      </a:r>
                      <a:endParaRPr lang="pt-BR" sz="2000" b="0" strike="noStrike" spc="-1" dirty="0">
                        <a:latin typeface="Arial"/>
                      </a:endParaRPr>
                    </a:p>
                  </a:txBody>
                  <a:tcPr marL="76320" marR="76320">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gridSpan="2">
                  <a:txBody>
                    <a:bodyPr/>
                    <a:lstStyle/>
                    <a:p>
                      <a:pPr algn="just">
                        <a:lnSpc>
                          <a:spcPct val="107000"/>
                        </a:lnSpc>
                      </a:pPr>
                      <a:r>
                        <a:rPr lang="pt-BR" sz="2200" b="1" strike="noStrike" spc="-1">
                          <a:solidFill>
                            <a:srgbClr val="FFFFFF"/>
                          </a:solidFill>
                          <a:latin typeface="RobotoBR"/>
                        </a:rPr>
                        <a:t>Retos</a:t>
                      </a:r>
                      <a:endParaRPr lang="pt-BR" sz="2200" b="0" strike="noStrike" spc="-1">
                        <a:latin typeface="Arial"/>
                      </a:endParaRPr>
                    </a:p>
                  </a:txBody>
                  <a:tcPr marL="76320" marR="76320">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hMerge="1">
                  <a:txBody>
                    <a:bodyPr/>
                    <a:lstStyle/>
                    <a:p>
                      <a:endParaRPr lang="pt-BR"/>
                    </a:p>
                  </a:txBody>
                  <a:tcPr>
                    <a:solidFill>
                      <a:srgbClr val="729FCF"/>
                    </a:solidFill>
                  </a:tcPr>
                </a:tc>
                <a:tc gridSpan="2">
                  <a:txBody>
                    <a:bodyPr/>
                    <a:lstStyle/>
                    <a:p>
                      <a:pPr algn="just">
                        <a:lnSpc>
                          <a:spcPct val="107000"/>
                        </a:lnSpc>
                      </a:pPr>
                      <a:r>
                        <a:rPr lang="pt-BR" sz="2200" b="1" strike="noStrike" spc="-1">
                          <a:solidFill>
                            <a:srgbClr val="FFFFFF"/>
                          </a:solidFill>
                          <a:latin typeface="RobotoBR"/>
                        </a:rPr>
                        <a:t>Oblíquos</a:t>
                      </a:r>
                      <a:endParaRPr lang="pt-BR" sz="2200" b="0" strike="noStrike" spc="-1">
                        <a:latin typeface="Arial"/>
                      </a:endParaRPr>
                    </a:p>
                  </a:txBody>
                  <a:tcPr marL="76320" marR="76320">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hMerge="1">
                  <a:txBody>
                    <a:bodyPr/>
                    <a:lstStyle/>
                    <a:p>
                      <a:endParaRPr lang="pt-BR"/>
                    </a:p>
                  </a:txBody>
                  <a:tcPr>
                    <a:solidFill>
                      <a:srgbClr val="729FCF"/>
                    </a:solidFill>
                  </a:tcPr>
                </a:tc>
                <a:extLst>
                  <a:ext uri="{0D108BD9-81ED-4DB2-BD59-A6C34878D82A}">
                    <a16:rowId xmlns:a16="http://schemas.microsoft.com/office/drawing/2014/main" val="10000"/>
                  </a:ext>
                </a:extLst>
              </a:tr>
              <a:tr h="1153800">
                <a:tc vMerge="1">
                  <a:txBody>
                    <a:bodyPr/>
                    <a:lstStyle/>
                    <a:p>
                      <a:endParaRPr lang="pt-BR"/>
                    </a:p>
                  </a:txBody>
                  <a:tcPr>
                    <a:solidFill>
                      <a:srgbClr val="729FCF"/>
                    </a:solidFill>
                  </a:tcPr>
                </a:tc>
                <a:tc>
                  <a:txBody>
                    <a:bodyPr/>
                    <a:lstStyle/>
                    <a:p>
                      <a:pPr algn="just">
                        <a:lnSpc>
                          <a:spcPct val="107000"/>
                        </a:lnSpc>
                      </a:pPr>
                      <a:r>
                        <a:rPr lang="pt-BR" sz="2200" b="1" strike="noStrike" spc="-1" dirty="0">
                          <a:solidFill>
                            <a:srgbClr val="000000"/>
                          </a:solidFill>
                          <a:latin typeface="RobotoBR"/>
                        </a:rPr>
                        <a:t>Singular</a:t>
                      </a:r>
                      <a:endParaRPr lang="pt-BR" sz="2200" b="0" strike="noStrike" spc="-1" dirty="0">
                        <a:latin typeface="Arial"/>
                      </a:endParaRPr>
                    </a:p>
                  </a:txBody>
                  <a:tcPr marL="76320" marR="7632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gn="just">
                        <a:lnSpc>
                          <a:spcPct val="107000"/>
                        </a:lnSpc>
                      </a:pPr>
                      <a:r>
                        <a:rPr lang="pt-BR" sz="2200" b="1" strike="noStrike" spc="-1">
                          <a:solidFill>
                            <a:srgbClr val="000000"/>
                          </a:solidFill>
                          <a:latin typeface="RobotoBR"/>
                        </a:rPr>
                        <a:t>Plural</a:t>
                      </a:r>
                      <a:endParaRPr lang="pt-BR" sz="22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just">
                        <a:lnSpc>
                          <a:spcPct val="107000"/>
                        </a:lnSpc>
                      </a:pPr>
                      <a:r>
                        <a:rPr lang="pt-BR" sz="2200" b="1" strike="noStrike" spc="-1">
                          <a:solidFill>
                            <a:srgbClr val="000000"/>
                          </a:solidFill>
                          <a:latin typeface="RobotoBR"/>
                        </a:rPr>
                        <a:t>Singular</a:t>
                      </a:r>
                      <a:endParaRPr lang="pt-BR" sz="2200" b="0" strike="noStrike" spc="-1">
                        <a:latin typeface="Arial"/>
                      </a:endParaRPr>
                    </a:p>
                  </a:txBody>
                  <a:tcPr marL="76320" marR="7632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gn="just">
                        <a:lnSpc>
                          <a:spcPct val="107000"/>
                        </a:lnSpc>
                      </a:pPr>
                      <a:r>
                        <a:rPr lang="pt-BR" sz="2200" b="1" strike="noStrike" spc="-1">
                          <a:solidFill>
                            <a:srgbClr val="000000"/>
                          </a:solidFill>
                          <a:latin typeface="RobotoBR"/>
                        </a:rPr>
                        <a:t>Plural</a:t>
                      </a:r>
                      <a:endParaRPr lang="pt-BR" sz="22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extLst>
                  <a:ext uri="{0D108BD9-81ED-4DB2-BD59-A6C34878D82A}">
                    <a16:rowId xmlns:a16="http://schemas.microsoft.com/office/drawing/2014/main" val="10001"/>
                  </a:ext>
                </a:extLst>
              </a:tr>
              <a:tr h="632520">
                <a:tc>
                  <a:txBody>
                    <a:bodyPr/>
                    <a:lstStyle/>
                    <a:p>
                      <a:pPr algn="just">
                        <a:lnSpc>
                          <a:spcPct val="107000"/>
                        </a:lnSpc>
                      </a:pPr>
                      <a:r>
                        <a:rPr lang="pt-BR" sz="2000" b="1" strike="noStrike" spc="-1">
                          <a:solidFill>
                            <a:srgbClr val="FFFFFF"/>
                          </a:solidFill>
                          <a:latin typeface="RobotoBR"/>
                        </a:rPr>
                        <a:t>1</a:t>
                      </a:r>
                      <a:r>
                        <a:rPr lang="pt-BR" sz="2000" b="1" u="sng" strike="noStrike" spc="-1" baseline="30000">
                          <a:solidFill>
                            <a:srgbClr val="FFFFFF"/>
                          </a:solidFill>
                          <a:uFillTx/>
                          <a:latin typeface="RobotoBR"/>
                        </a:rPr>
                        <a:t>a</a:t>
                      </a:r>
                      <a:endParaRPr lang="pt-BR" sz="2000" b="0" strike="noStrike" spc="-1">
                        <a:latin typeface="Arial"/>
                      </a:endParaRPr>
                    </a:p>
                  </a:txBody>
                  <a:tcPr marL="76320" marR="7632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ED7D31"/>
                    </a:solidFill>
                  </a:tcPr>
                </a:tc>
                <a:tc>
                  <a:txBody>
                    <a:bodyPr/>
                    <a:lstStyle/>
                    <a:p>
                      <a:pPr algn="just">
                        <a:lnSpc>
                          <a:spcPct val="107000"/>
                        </a:lnSpc>
                      </a:pPr>
                      <a:r>
                        <a:rPr lang="pt-BR" sz="2000" b="0" strike="noStrike" spc="-1">
                          <a:solidFill>
                            <a:srgbClr val="000000"/>
                          </a:solidFill>
                          <a:latin typeface="RobotoBR"/>
                        </a:rPr>
                        <a:t>eu</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2000" b="0" strike="noStrike" spc="-1">
                          <a:solidFill>
                            <a:srgbClr val="000000"/>
                          </a:solidFill>
                          <a:latin typeface="RobotoBR"/>
                        </a:rPr>
                        <a:t>nós</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l">
                        <a:lnSpc>
                          <a:spcPct val="107000"/>
                        </a:lnSpc>
                      </a:pPr>
                      <a:r>
                        <a:rPr lang="pt-BR" sz="2000" b="0" strike="noStrike" spc="-1" dirty="0">
                          <a:solidFill>
                            <a:srgbClr val="000000"/>
                          </a:solidFill>
                          <a:latin typeface="RobotoBR"/>
                        </a:rPr>
                        <a:t>me, mim, comigo</a:t>
                      </a:r>
                      <a:endParaRPr lang="pt-BR" sz="2000" b="0" strike="noStrike" spc="-1" dirty="0">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l">
                        <a:lnSpc>
                          <a:spcPct val="107000"/>
                        </a:lnSpc>
                      </a:pPr>
                      <a:r>
                        <a:rPr lang="pt-BR" sz="2000" b="0" strike="noStrike" spc="-1" dirty="0">
                          <a:solidFill>
                            <a:srgbClr val="000000"/>
                          </a:solidFill>
                          <a:latin typeface="RobotoBR"/>
                        </a:rPr>
                        <a:t>nos, conosco</a:t>
                      </a:r>
                      <a:endParaRPr lang="pt-BR" sz="2000" b="0" strike="noStrike" spc="-1" dirty="0">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extLst>
                  <a:ext uri="{0D108BD9-81ED-4DB2-BD59-A6C34878D82A}">
                    <a16:rowId xmlns:a16="http://schemas.microsoft.com/office/drawing/2014/main" val="10002"/>
                  </a:ext>
                </a:extLst>
              </a:tr>
              <a:tr h="632520">
                <a:tc>
                  <a:txBody>
                    <a:bodyPr/>
                    <a:lstStyle/>
                    <a:p>
                      <a:pPr algn="just">
                        <a:lnSpc>
                          <a:spcPct val="107000"/>
                        </a:lnSpc>
                      </a:pPr>
                      <a:r>
                        <a:rPr lang="pt-BR" sz="2000" b="1" strike="noStrike" spc="-1">
                          <a:solidFill>
                            <a:srgbClr val="FFFFFF"/>
                          </a:solidFill>
                          <a:latin typeface="RobotoBR"/>
                        </a:rPr>
                        <a:t>2</a:t>
                      </a:r>
                      <a:r>
                        <a:rPr lang="pt-BR" sz="2000" b="1" u="sng" strike="noStrike" spc="-1" baseline="30000">
                          <a:solidFill>
                            <a:srgbClr val="FFFFFF"/>
                          </a:solidFill>
                          <a:uFillTx/>
                          <a:latin typeface="RobotoBR"/>
                        </a:rPr>
                        <a:t>a</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ED7D31"/>
                    </a:solidFill>
                  </a:tcPr>
                </a:tc>
                <a:tc>
                  <a:txBody>
                    <a:bodyPr/>
                    <a:lstStyle/>
                    <a:p>
                      <a:pPr algn="just">
                        <a:lnSpc>
                          <a:spcPct val="107000"/>
                        </a:lnSpc>
                      </a:pPr>
                      <a:r>
                        <a:rPr lang="pt-BR" sz="2000" b="0" strike="noStrike" spc="-1">
                          <a:solidFill>
                            <a:srgbClr val="000000"/>
                          </a:solidFill>
                          <a:latin typeface="RobotoBR"/>
                        </a:rPr>
                        <a:t>tu</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just">
                        <a:lnSpc>
                          <a:spcPct val="107000"/>
                        </a:lnSpc>
                      </a:pPr>
                      <a:r>
                        <a:rPr lang="pt-BR" sz="2000" b="0" strike="noStrike" spc="-1">
                          <a:solidFill>
                            <a:srgbClr val="000000"/>
                          </a:solidFill>
                          <a:latin typeface="RobotoBR"/>
                        </a:rPr>
                        <a:t>vós</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l">
                        <a:lnSpc>
                          <a:spcPct val="107000"/>
                        </a:lnSpc>
                      </a:pPr>
                      <a:r>
                        <a:rPr lang="pt-BR" sz="2000" b="0" strike="noStrike" spc="-1" dirty="0">
                          <a:solidFill>
                            <a:srgbClr val="000000"/>
                          </a:solidFill>
                          <a:latin typeface="RobotoBR"/>
                        </a:rPr>
                        <a:t>te, ti, contigo</a:t>
                      </a:r>
                      <a:endParaRPr lang="pt-BR" sz="2000" b="0" strike="noStrike" spc="-1" dirty="0">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l">
                        <a:lnSpc>
                          <a:spcPct val="107000"/>
                        </a:lnSpc>
                      </a:pPr>
                      <a:r>
                        <a:rPr lang="pt-BR" sz="2000" b="0" strike="noStrike" spc="-1" dirty="0">
                          <a:solidFill>
                            <a:srgbClr val="000000"/>
                          </a:solidFill>
                          <a:latin typeface="RobotoBR"/>
                        </a:rPr>
                        <a:t>vos, convosco</a:t>
                      </a:r>
                      <a:endParaRPr lang="pt-BR" sz="2000" b="0" strike="noStrike" spc="-1" dirty="0">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extLst>
                  <a:ext uri="{0D108BD9-81ED-4DB2-BD59-A6C34878D82A}">
                    <a16:rowId xmlns:a16="http://schemas.microsoft.com/office/drawing/2014/main" val="10003"/>
                  </a:ext>
                </a:extLst>
              </a:tr>
              <a:tr h="1264680">
                <a:tc>
                  <a:txBody>
                    <a:bodyPr/>
                    <a:lstStyle/>
                    <a:p>
                      <a:pPr algn="just">
                        <a:lnSpc>
                          <a:spcPct val="107000"/>
                        </a:lnSpc>
                      </a:pPr>
                      <a:r>
                        <a:rPr lang="pt-BR" sz="2000" b="1" strike="noStrike" spc="-1">
                          <a:solidFill>
                            <a:srgbClr val="FFFFFF"/>
                          </a:solidFill>
                          <a:latin typeface="RobotoBR"/>
                        </a:rPr>
                        <a:t>3</a:t>
                      </a:r>
                      <a:r>
                        <a:rPr lang="pt-BR" sz="2000" b="1" u="sng" strike="noStrike" spc="-1" baseline="30000">
                          <a:solidFill>
                            <a:srgbClr val="FFFFFF"/>
                          </a:solidFill>
                          <a:uFillTx/>
                          <a:latin typeface="RobotoBR"/>
                        </a:rPr>
                        <a:t>a</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ED7D31"/>
                    </a:solidFill>
                  </a:tcPr>
                </a:tc>
                <a:tc>
                  <a:txBody>
                    <a:bodyPr/>
                    <a:lstStyle/>
                    <a:p>
                      <a:pPr algn="just">
                        <a:lnSpc>
                          <a:spcPct val="107000"/>
                        </a:lnSpc>
                      </a:pPr>
                      <a:r>
                        <a:rPr lang="pt-BR" sz="2000" b="0" strike="noStrike" spc="-1">
                          <a:solidFill>
                            <a:srgbClr val="000000"/>
                          </a:solidFill>
                          <a:latin typeface="RobotoBR"/>
                        </a:rPr>
                        <a:t>ele/ela</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2000" b="0" strike="noStrike" spc="-1">
                          <a:solidFill>
                            <a:srgbClr val="000000"/>
                          </a:solidFill>
                          <a:latin typeface="RobotoBR"/>
                        </a:rPr>
                        <a:t>eles/elas</a:t>
                      </a:r>
                      <a:endParaRPr lang="pt-BR" sz="2000" b="0" strike="noStrike" spc="-1">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l">
                        <a:lnSpc>
                          <a:spcPct val="107000"/>
                        </a:lnSpc>
                      </a:pPr>
                      <a:r>
                        <a:rPr lang="pt-BR" sz="2000" b="0" strike="noStrike" spc="-1" dirty="0">
                          <a:solidFill>
                            <a:srgbClr val="000000"/>
                          </a:solidFill>
                          <a:latin typeface="RobotoBR"/>
                        </a:rPr>
                        <a:t>se, si, consigo, o, a, lhes</a:t>
                      </a:r>
                      <a:endParaRPr lang="pt-BR" sz="2000" b="0" strike="noStrike" spc="-1" dirty="0">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l">
                        <a:lnSpc>
                          <a:spcPct val="107000"/>
                        </a:lnSpc>
                      </a:pPr>
                      <a:r>
                        <a:rPr lang="pt-BR" sz="2000" b="0" strike="noStrike" spc="-1" dirty="0">
                          <a:solidFill>
                            <a:srgbClr val="000000"/>
                          </a:solidFill>
                          <a:latin typeface="RobotoBR"/>
                        </a:rPr>
                        <a:t>se, si, consigo, os, as, lhes</a:t>
                      </a:r>
                      <a:endParaRPr lang="pt-BR" sz="2000" b="0" strike="noStrike" spc="-1" dirty="0">
                        <a:latin typeface="Arial"/>
                      </a:endParaRPr>
                    </a:p>
                  </a:txBody>
                  <a:tcPr marL="76320" marR="7632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extLst>
                  <a:ext uri="{0D108BD9-81ED-4DB2-BD59-A6C34878D82A}">
                    <a16:rowId xmlns:a16="http://schemas.microsoft.com/office/drawing/2014/main" val="10004"/>
                  </a:ext>
                </a:extLst>
              </a:tr>
            </a:tbl>
          </a:graphicData>
        </a:graphic>
      </p:graphicFrame>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CustomShape 1"/>
          <p:cNvSpPr/>
          <p:nvPr/>
        </p:nvSpPr>
        <p:spPr>
          <a:xfrm>
            <a:off x="838080" y="1825560"/>
            <a:ext cx="10514880" cy="4350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28600" indent="-227880">
              <a:lnSpc>
                <a:spcPct val="90000"/>
              </a:lnSpc>
              <a:spcBef>
                <a:spcPts val="1001"/>
              </a:spcBef>
              <a:buClr>
                <a:srgbClr val="000000"/>
              </a:buClr>
              <a:buFont typeface="Arial"/>
              <a:buChar char="•"/>
            </a:pPr>
            <a:r>
              <a:rPr lang="pt-BR" sz="2800" b="1" strike="noStrike" spc="-1">
                <a:solidFill>
                  <a:srgbClr val="000000"/>
                </a:solidFill>
                <a:latin typeface="RobotoBR"/>
              </a:rPr>
              <a:t>Pronomes possessivos </a:t>
            </a:r>
            <a:r>
              <a:rPr lang="pt-BR" sz="2800" b="0" strike="noStrike" spc="-1">
                <a:solidFill>
                  <a:srgbClr val="000000"/>
                </a:solidFill>
                <a:latin typeface="RobotoBR"/>
              </a:rPr>
              <a:t>expressam a noção básica de posse, pertencimento.</a:t>
            </a:r>
            <a:endParaRPr lang="pt-BR" sz="2800" b="0" strike="noStrike" spc="-1">
              <a:latin typeface="Arial"/>
            </a:endParaRPr>
          </a:p>
          <a:p>
            <a:pPr>
              <a:lnSpc>
                <a:spcPct val="90000"/>
              </a:lnSpc>
              <a:spcBef>
                <a:spcPts val="1001"/>
              </a:spcBef>
            </a:pPr>
            <a:r>
              <a:rPr lang="pt-BR" sz="2800" b="0" strike="noStrike" spc="-1">
                <a:solidFill>
                  <a:srgbClr val="000000"/>
                </a:solidFill>
                <a:latin typeface="RobotoBR"/>
              </a:rPr>
              <a:t>	</a:t>
            </a:r>
            <a:r>
              <a:rPr lang="pt-BR" sz="2400" b="0" strike="noStrike" spc="-1">
                <a:solidFill>
                  <a:srgbClr val="767171"/>
                </a:solidFill>
                <a:latin typeface="RobotoBR"/>
              </a:rPr>
              <a:t>Perdi a </a:t>
            </a:r>
            <a:r>
              <a:rPr lang="pt-BR" sz="2400" b="1" strike="noStrike" spc="-1">
                <a:solidFill>
                  <a:srgbClr val="767171"/>
                </a:solidFill>
                <a:latin typeface="RobotoBR"/>
              </a:rPr>
              <a:t>minha </a:t>
            </a:r>
            <a:r>
              <a:rPr lang="pt-BR" sz="2400" b="0" strike="noStrike" spc="-1">
                <a:solidFill>
                  <a:srgbClr val="767171"/>
                </a:solidFill>
                <a:latin typeface="RobotoBR"/>
              </a:rPr>
              <a:t>caneta.</a:t>
            </a:r>
            <a:endParaRPr lang="pt-BR" sz="2400" b="0" strike="noStrike" spc="-1">
              <a:latin typeface="Arial"/>
            </a:endParaRPr>
          </a:p>
          <a:p>
            <a:pPr>
              <a:lnSpc>
                <a:spcPct val="90000"/>
              </a:lnSpc>
              <a:spcBef>
                <a:spcPts val="1001"/>
              </a:spcBef>
            </a:pPr>
            <a:r>
              <a:rPr lang="pt-BR" sz="2400" b="1" strike="noStrike" spc="-1">
                <a:solidFill>
                  <a:srgbClr val="767171"/>
                </a:solidFill>
                <a:latin typeface="RobotoBR"/>
              </a:rPr>
              <a:t>	Meus </a:t>
            </a:r>
            <a:r>
              <a:rPr lang="pt-BR" sz="2400" b="0" strike="noStrike" spc="-1">
                <a:solidFill>
                  <a:srgbClr val="767171"/>
                </a:solidFill>
                <a:latin typeface="RobotoBR"/>
              </a:rPr>
              <a:t>sapatos estão sujos.</a:t>
            </a:r>
            <a:endParaRPr lang="pt-BR" sz="2400" b="0" strike="noStrike" spc="-1">
              <a:latin typeface="Arial"/>
            </a:endParaRPr>
          </a:p>
          <a:p>
            <a:pPr marL="228600" indent="-227880">
              <a:lnSpc>
                <a:spcPct val="90000"/>
              </a:lnSpc>
              <a:spcBef>
                <a:spcPts val="1001"/>
              </a:spcBef>
              <a:buClr>
                <a:srgbClr val="000000"/>
              </a:buClr>
              <a:buFont typeface="Arial"/>
              <a:buChar char="•"/>
            </a:pPr>
            <a:r>
              <a:rPr lang="pt-BR" sz="2800" b="0" strike="noStrike" spc="-1">
                <a:solidFill>
                  <a:srgbClr val="000000"/>
                </a:solidFill>
                <a:latin typeface="RobotoBR"/>
              </a:rPr>
              <a:t>Mas há variações de acordo com o contexto de uso, como nos exemplos:</a:t>
            </a:r>
            <a:endParaRPr lang="pt-BR" sz="2800" b="0" strike="noStrike" spc="-1">
              <a:latin typeface="Arial"/>
            </a:endParaRPr>
          </a:p>
          <a:p>
            <a:pPr>
              <a:lnSpc>
                <a:spcPct val="90000"/>
              </a:lnSpc>
              <a:spcBef>
                <a:spcPts val="1001"/>
              </a:spcBef>
            </a:pPr>
            <a:r>
              <a:rPr lang="pt-BR" sz="2800" b="0" strike="noStrike" spc="-1">
                <a:solidFill>
                  <a:srgbClr val="000000"/>
                </a:solidFill>
                <a:latin typeface="RobotoBR"/>
              </a:rPr>
              <a:t>	</a:t>
            </a:r>
            <a:r>
              <a:rPr lang="pt-BR" sz="2400" b="0" strike="noStrike" spc="-1">
                <a:solidFill>
                  <a:srgbClr val="767171"/>
                </a:solidFill>
                <a:latin typeface="RobotoBR"/>
              </a:rPr>
              <a:t>Que bom te ver, </a:t>
            </a:r>
            <a:r>
              <a:rPr lang="pt-BR" sz="2400" b="1" strike="noStrike" spc="-1">
                <a:solidFill>
                  <a:srgbClr val="767171"/>
                </a:solidFill>
                <a:latin typeface="RobotoBR"/>
              </a:rPr>
              <a:t>meu </a:t>
            </a:r>
            <a:r>
              <a:rPr lang="pt-BR" sz="2400" b="0" strike="noStrike" spc="-1">
                <a:solidFill>
                  <a:srgbClr val="767171"/>
                </a:solidFill>
                <a:latin typeface="RobotoBR"/>
              </a:rPr>
              <a:t>amigo. → afetividade</a:t>
            </a:r>
            <a:endParaRPr lang="pt-BR" sz="2400" b="0" strike="noStrike" spc="-1">
              <a:latin typeface="Arial"/>
            </a:endParaRPr>
          </a:p>
          <a:p>
            <a:pPr>
              <a:lnSpc>
                <a:spcPct val="90000"/>
              </a:lnSpc>
              <a:spcBef>
                <a:spcPts val="1001"/>
              </a:spcBef>
            </a:pPr>
            <a:r>
              <a:rPr lang="pt-BR" sz="2400" b="0" strike="noStrike" spc="-1">
                <a:solidFill>
                  <a:srgbClr val="767171"/>
                </a:solidFill>
                <a:latin typeface="RobotoBR"/>
              </a:rPr>
              <a:t>	Eu gosto muito da </a:t>
            </a:r>
            <a:r>
              <a:rPr lang="pt-BR" sz="2400" b="1" strike="noStrike" spc="-1">
                <a:solidFill>
                  <a:srgbClr val="767171"/>
                </a:solidFill>
                <a:latin typeface="RobotoBR"/>
              </a:rPr>
              <a:t>minha </a:t>
            </a:r>
            <a:r>
              <a:rPr lang="pt-BR" sz="2400" b="0" strike="noStrike" spc="-1">
                <a:solidFill>
                  <a:srgbClr val="767171"/>
                </a:solidFill>
                <a:latin typeface="RobotoBR"/>
              </a:rPr>
              <a:t>rua. → localidade de residência</a:t>
            </a:r>
            <a:endParaRPr lang="pt-BR" sz="2400" b="0" strike="noStrike" spc="-1">
              <a:latin typeface="Arial"/>
            </a:endParaRPr>
          </a:p>
          <a:p>
            <a:pPr>
              <a:lnSpc>
                <a:spcPct val="90000"/>
              </a:lnSpc>
              <a:spcBef>
                <a:spcPts val="1001"/>
              </a:spcBef>
            </a:pPr>
            <a:endParaRPr lang="pt-BR" sz="2400" b="0" strike="noStrike" spc="-1">
              <a:latin typeface="Arial"/>
            </a:endParaRPr>
          </a:p>
        </p:txBody>
      </p:sp>
      <p:sp>
        <p:nvSpPr>
          <p:cNvPr id="443" name="CustomShape 2"/>
          <p:cNvSpPr/>
          <p:nvPr/>
        </p:nvSpPr>
        <p:spPr>
          <a:xfrm>
            <a:off x="838080" y="365040"/>
            <a:ext cx="10514880" cy="1324800"/>
          </a:xfrm>
          <a:prstGeom prst="rect">
            <a:avLst/>
          </a:prstGeom>
          <a:noFill/>
          <a:ln w="9360">
            <a:solidFill>
              <a:srgbClr val="ED7D31"/>
            </a:solidFill>
            <a:round/>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pt-BR" sz="4400" b="0" strike="noStrike" spc="-1" dirty="0">
                <a:solidFill>
                  <a:srgbClr val="ED7D31"/>
                </a:solidFill>
                <a:latin typeface="Calibri"/>
                <a:cs typeface="Calibri"/>
              </a:rPr>
              <a:t>Pronomes possessivos</a:t>
            </a:r>
            <a:endParaRPr lang="pt-BR" sz="4400" b="0" strike="noStrike" spc="-1" dirty="0">
              <a:latin typeface="Calibri"/>
              <a:cs typeface="Calibri"/>
            </a:endParaRP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 name="CustomShape 1"/>
          <p:cNvSpPr/>
          <p:nvPr/>
        </p:nvSpPr>
        <p:spPr>
          <a:xfrm>
            <a:off x="0" y="0"/>
            <a:ext cx="2012760" cy="685728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p:style>
      </p:sp>
      <p:graphicFrame>
        <p:nvGraphicFramePr>
          <p:cNvPr id="445" name="Table 2"/>
          <p:cNvGraphicFramePr/>
          <p:nvPr/>
        </p:nvGraphicFramePr>
        <p:xfrm>
          <a:off x="4079160" y="1166760"/>
          <a:ext cx="7233480" cy="4888346"/>
        </p:xfrm>
        <a:graphic>
          <a:graphicData uri="http://schemas.openxmlformats.org/drawingml/2006/table">
            <a:tbl>
              <a:tblPr/>
              <a:tblGrid>
                <a:gridCol w="1215000">
                  <a:extLst>
                    <a:ext uri="{9D8B030D-6E8A-4147-A177-3AD203B41FA5}">
                      <a16:colId xmlns:a16="http://schemas.microsoft.com/office/drawing/2014/main" val="20000"/>
                    </a:ext>
                  </a:extLst>
                </a:gridCol>
                <a:gridCol w="2181600">
                  <a:extLst>
                    <a:ext uri="{9D8B030D-6E8A-4147-A177-3AD203B41FA5}">
                      <a16:colId xmlns:a16="http://schemas.microsoft.com/office/drawing/2014/main" val="20001"/>
                    </a:ext>
                  </a:extLst>
                </a:gridCol>
                <a:gridCol w="1688760">
                  <a:extLst>
                    <a:ext uri="{9D8B030D-6E8A-4147-A177-3AD203B41FA5}">
                      <a16:colId xmlns:a16="http://schemas.microsoft.com/office/drawing/2014/main" val="20002"/>
                    </a:ext>
                  </a:extLst>
                </a:gridCol>
                <a:gridCol w="2148120">
                  <a:extLst>
                    <a:ext uri="{9D8B030D-6E8A-4147-A177-3AD203B41FA5}">
                      <a16:colId xmlns:a16="http://schemas.microsoft.com/office/drawing/2014/main" val="20003"/>
                    </a:ext>
                  </a:extLst>
                </a:gridCol>
              </a:tblGrid>
              <a:tr h="1180440">
                <a:tc>
                  <a:txBody>
                    <a:bodyPr/>
                    <a:lstStyle/>
                    <a:p>
                      <a:pPr algn="ctr">
                        <a:lnSpc>
                          <a:spcPct val="107000"/>
                        </a:lnSpc>
                      </a:pPr>
                      <a:r>
                        <a:rPr lang="pt-BR" sz="2000" b="1" strike="noStrike" spc="-1">
                          <a:solidFill>
                            <a:srgbClr val="FFFFFF"/>
                          </a:solidFill>
                          <a:latin typeface="Calibri"/>
                        </a:rPr>
                        <a:t> </a:t>
                      </a:r>
                      <a:endParaRPr lang="pt-BR" sz="2000" b="0" strike="noStrike" spc="-1">
                        <a:latin typeface="Arial"/>
                      </a:endParaRPr>
                    </a:p>
                  </a:txBody>
                  <a:tcPr marL="68760" marR="68760">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gn="l">
                        <a:lnSpc>
                          <a:spcPct val="107000"/>
                        </a:lnSpc>
                      </a:pPr>
                      <a:r>
                        <a:rPr lang="pt-BR" sz="2400" b="1" strike="noStrike" spc="-1" dirty="0">
                          <a:solidFill>
                            <a:srgbClr val="FFFFFF"/>
                          </a:solidFill>
                          <a:latin typeface="Calibri"/>
                        </a:rPr>
                        <a:t>Pessoas do discurso</a:t>
                      </a:r>
                      <a:endParaRPr lang="pt-BR" sz="2400" b="0" strike="noStrike" spc="-1" dirty="0">
                        <a:latin typeface="Arial"/>
                      </a:endParaRPr>
                    </a:p>
                  </a:txBody>
                  <a:tcPr marL="68760" marR="68760">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gn="l">
                        <a:lnSpc>
                          <a:spcPct val="107000"/>
                        </a:lnSpc>
                      </a:pPr>
                      <a:r>
                        <a:rPr lang="pt-BR" sz="2400" b="1" strike="noStrike" spc="-1" dirty="0">
                          <a:solidFill>
                            <a:srgbClr val="FFFFFF"/>
                          </a:solidFill>
                          <a:latin typeface="Calibri"/>
                        </a:rPr>
                        <a:t>Pronomes pessoais retos</a:t>
                      </a:r>
                      <a:endParaRPr lang="pt-BR" sz="2400" b="0" strike="noStrike" spc="-1" dirty="0">
                        <a:latin typeface="Arial"/>
                      </a:endParaRPr>
                    </a:p>
                  </a:txBody>
                  <a:tcPr marL="68760" marR="68760">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tc>
                  <a:txBody>
                    <a:bodyPr/>
                    <a:lstStyle/>
                    <a:p>
                      <a:pPr algn="l">
                        <a:lnSpc>
                          <a:spcPct val="107000"/>
                        </a:lnSpc>
                      </a:pPr>
                      <a:r>
                        <a:rPr lang="pt-BR" sz="2400" b="1" strike="noStrike" spc="-1" dirty="0">
                          <a:solidFill>
                            <a:srgbClr val="FFFFFF"/>
                          </a:solidFill>
                          <a:latin typeface="Calibri"/>
                        </a:rPr>
                        <a:t>Pronomes possessivos</a:t>
                      </a:r>
                      <a:endParaRPr lang="pt-BR" sz="2400" b="0" strike="noStrike" spc="-1" dirty="0">
                        <a:latin typeface="Arial"/>
                      </a:endParaRPr>
                    </a:p>
                  </a:txBody>
                  <a:tcPr marL="68760" marR="68760">
                    <a:lnL w="12240">
                      <a:solidFill>
                        <a:srgbClr val="FFFFFF"/>
                      </a:solidFill>
                    </a:lnL>
                    <a:lnR w="12240">
                      <a:solidFill>
                        <a:srgbClr val="FFFFFF"/>
                      </a:solidFill>
                    </a:lnR>
                    <a:lnT w="12240">
                      <a:solidFill>
                        <a:srgbClr val="FFFFFF"/>
                      </a:solidFill>
                    </a:lnT>
                    <a:lnB w="38160">
                      <a:solidFill>
                        <a:srgbClr val="FFFFFF"/>
                      </a:solidFill>
                    </a:lnB>
                    <a:solidFill>
                      <a:srgbClr val="ED7D31"/>
                    </a:solidFill>
                  </a:tcPr>
                </a:tc>
                <a:extLst>
                  <a:ext uri="{0D108BD9-81ED-4DB2-BD59-A6C34878D82A}">
                    <a16:rowId xmlns:a16="http://schemas.microsoft.com/office/drawing/2014/main" val="10000"/>
                  </a:ext>
                </a:extLst>
              </a:tr>
              <a:tr h="601200">
                <a:tc rowSpan="3">
                  <a:txBody>
                    <a:bodyPr/>
                    <a:lstStyle/>
                    <a:p>
                      <a:pPr algn="just">
                        <a:lnSpc>
                          <a:spcPct val="107000"/>
                        </a:lnSpc>
                      </a:pPr>
                      <a:r>
                        <a:rPr lang="pt-BR" sz="2000" b="1" strike="noStrike" spc="-1">
                          <a:solidFill>
                            <a:srgbClr val="FFFFFF"/>
                          </a:solidFill>
                          <a:latin typeface="Calibri"/>
                        </a:rPr>
                        <a:t>Singular</a:t>
                      </a:r>
                      <a:endParaRPr lang="pt-BR" sz="2000" b="0" strike="noStrike" spc="-1">
                        <a:latin typeface="Arial"/>
                      </a:endParaRPr>
                    </a:p>
                  </a:txBody>
                  <a:tcPr marL="68760" marR="6876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ED7D31"/>
                    </a:solidFill>
                  </a:tcPr>
                </a:tc>
                <a:tc>
                  <a:txBody>
                    <a:bodyPr/>
                    <a:lstStyle/>
                    <a:p>
                      <a:pPr algn="just">
                        <a:lnSpc>
                          <a:spcPct val="107000"/>
                        </a:lnSpc>
                      </a:pPr>
                      <a:r>
                        <a:rPr lang="pt-BR" sz="1800" b="0" strike="noStrike" spc="-1">
                          <a:solidFill>
                            <a:srgbClr val="000000"/>
                          </a:solidFill>
                          <a:latin typeface="Calibri"/>
                        </a:rPr>
                        <a:t>1</a:t>
                      </a:r>
                      <a:r>
                        <a:rPr lang="pt-BR" sz="1800" b="0" u="sng" strike="noStrike" spc="-1" baseline="30000">
                          <a:solidFill>
                            <a:srgbClr val="000000"/>
                          </a:solidFill>
                          <a:uFillTx/>
                          <a:latin typeface="Calibri"/>
                        </a:rPr>
                        <a:t>a</a:t>
                      </a:r>
                      <a:endParaRPr lang="pt-BR" sz="1800" b="0" strike="noStrike" spc="-1">
                        <a:latin typeface="Arial"/>
                      </a:endParaRPr>
                    </a:p>
                  </a:txBody>
                  <a:tcPr marL="68760" marR="6876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gn="just">
                        <a:lnSpc>
                          <a:spcPct val="107000"/>
                        </a:lnSpc>
                      </a:pPr>
                      <a:r>
                        <a:rPr lang="pt-BR" sz="1800" b="0" strike="noStrike" spc="-1">
                          <a:solidFill>
                            <a:srgbClr val="000000"/>
                          </a:solidFill>
                          <a:latin typeface="Calibri"/>
                        </a:rPr>
                        <a:t>eu</a:t>
                      </a:r>
                      <a:endParaRPr lang="pt-BR" sz="1800" b="0" strike="noStrike" spc="-1">
                        <a:latin typeface="Arial"/>
                      </a:endParaRPr>
                    </a:p>
                  </a:txBody>
                  <a:tcPr marL="68760" marR="6876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tc>
                  <a:txBody>
                    <a:bodyPr/>
                    <a:lstStyle/>
                    <a:p>
                      <a:pPr algn="just">
                        <a:lnSpc>
                          <a:spcPct val="107000"/>
                        </a:lnSpc>
                      </a:pPr>
                      <a:r>
                        <a:rPr lang="pt-BR" sz="1800" b="0" strike="noStrike" spc="-1">
                          <a:solidFill>
                            <a:srgbClr val="000000"/>
                          </a:solidFill>
                          <a:latin typeface="Calibri"/>
                        </a:rPr>
                        <a:t>meu, minha, meus, minhas</a:t>
                      </a:r>
                      <a:endParaRPr lang="pt-BR" sz="1800" b="0" strike="noStrike" spc="-1">
                        <a:latin typeface="Arial"/>
                      </a:endParaRPr>
                    </a:p>
                  </a:txBody>
                  <a:tcPr marL="68760" marR="68760">
                    <a:lnL w="12240">
                      <a:solidFill>
                        <a:srgbClr val="FFFFFF"/>
                      </a:solidFill>
                    </a:lnL>
                    <a:lnR w="12240">
                      <a:solidFill>
                        <a:srgbClr val="FFFFFF"/>
                      </a:solidFill>
                    </a:lnR>
                    <a:lnT w="38160" cap="flat" cmpd="sng" algn="ctr">
                      <a:solidFill>
                        <a:srgbClr val="FFFFFF"/>
                      </a:solidFill>
                      <a:prstDash val="solid"/>
                      <a:round/>
                      <a:headEnd type="none" w="med" len="med"/>
                      <a:tailEnd type="none" w="med" len="med"/>
                    </a:lnT>
                    <a:lnB w="12240">
                      <a:solidFill>
                        <a:srgbClr val="FFFFFF"/>
                      </a:solidFill>
                    </a:lnB>
                    <a:solidFill>
                      <a:srgbClr val="F8D7CD"/>
                    </a:solidFill>
                  </a:tcPr>
                </a:tc>
                <a:extLst>
                  <a:ext uri="{0D108BD9-81ED-4DB2-BD59-A6C34878D82A}">
                    <a16:rowId xmlns:a16="http://schemas.microsoft.com/office/drawing/2014/main" val="10001"/>
                  </a:ext>
                </a:extLst>
              </a:tr>
              <a:tr h="337680">
                <a:tc vMerge="1">
                  <a:txBody>
                    <a:bodyPr/>
                    <a:lstStyle/>
                    <a:p>
                      <a:endParaRPr lang="pt-BR"/>
                    </a:p>
                  </a:txBody>
                  <a:tcPr>
                    <a:solidFill>
                      <a:srgbClr val="729FCF"/>
                    </a:solidFill>
                  </a:tcPr>
                </a:tc>
                <a:tc>
                  <a:txBody>
                    <a:bodyPr/>
                    <a:lstStyle/>
                    <a:p>
                      <a:pPr algn="just">
                        <a:lnSpc>
                          <a:spcPct val="107000"/>
                        </a:lnSpc>
                      </a:pPr>
                      <a:r>
                        <a:rPr lang="pt-BR" sz="1800" b="0" strike="noStrike" spc="-1">
                          <a:solidFill>
                            <a:srgbClr val="000000"/>
                          </a:solidFill>
                          <a:latin typeface="Calibri"/>
                        </a:rPr>
                        <a:t>2</a:t>
                      </a:r>
                      <a:r>
                        <a:rPr lang="pt-BR" sz="1800" b="0" u="sng" strike="noStrike" spc="-1" baseline="30000">
                          <a:solidFill>
                            <a:srgbClr val="000000"/>
                          </a:solidFill>
                          <a:uFillTx/>
                          <a:latin typeface="Calibri"/>
                        </a:rPr>
                        <a:t>a</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1800" b="0" strike="noStrike" spc="-1">
                          <a:solidFill>
                            <a:srgbClr val="000000"/>
                          </a:solidFill>
                          <a:latin typeface="Calibri"/>
                        </a:rPr>
                        <a:t>tu</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1800" b="0" strike="noStrike" spc="-1">
                          <a:solidFill>
                            <a:srgbClr val="000000"/>
                          </a:solidFill>
                          <a:latin typeface="Calibri"/>
                        </a:rPr>
                        <a:t>teu, tua, teus, tuas</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extLst>
                  <a:ext uri="{0D108BD9-81ED-4DB2-BD59-A6C34878D82A}">
                    <a16:rowId xmlns:a16="http://schemas.microsoft.com/office/drawing/2014/main" val="10002"/>
                  </a:ext>
                </a:extLst>
              </a:tr>
              <a:tr h="601200">
                <a:tc vMerge="1">
                  <a:txBody>
                    <a:bodyPr/>
                    <a:lstStyle/>
                    <a:p>
                      <a:endParaRPr lang="pt-BR"/>
                    </a:p>
                  </a:txBody>
                  <a:tcPr>
                    <a:solidFill>
                      <a:srgbClr val="729FCF"/>
                    </a:solidFill>
                  </a:tcPr>
                </a:tc>
                <a:tc>
                  <a:txBody>
                    <a:bodyPr/>
                    <a:lstStyle/>
                    <a:p>
                      <a:pPr algn="just">
                        <a:lnSpc>
                          <a:spcPct val="107000"/>
                        </a:lnSpc>
                      </a:pPr>
                      <a:r>
                        <a:rPr lang="pt-BR" sz="1800" b="0" strike="noStrike" spc="-1">
                          <a:solidFill>
                            <a:srgbClr val="000000"/>
                          </a:solidFill>
                          <a:latin typeface="Calibri"/>
                        </a:rPr>
                        <a:t>3</a:t>
                      </a:r>
                      <a:r>
                        <a:rPr lang="pt-BR" sz="1800" b="0" u="sng" strike="noStrike" spc="-1" baseline="30000">
                          <a:solidFill>
                            <a:srgbClr val="000000"/>
                          </a:solidFill>
                          <a:uFillTx/>
                          <a:latin typeface="Calibri"/>
                        </a:rPr>
                        <a:t>a</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just">
                        <a:lnSpc>
                          <a:spcPct val="107000"/>
                        </a:lnSpc>
                      </a:pPr>
                      <a:r>
                        <a:rPr lang="pt-BR" sz="1800" b="0" strike="noStrike" spc="-1">
                          <a:solidFill>
                            <a:srgbClr val="000000"/>
                          </a:solidFill>
                          <a:latin typeface="Calibri"/>
                        </a:rPr>
                        <a:t>ele/ela</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just">
                        <a:lnSpc>
                          <a:spcPct val="107000"/>
                        </a:lnSpc>
                      </a:pPr>
                      <a:r>
                        <a:rPr lang="pt-BR" sz="1800" b="0" strike="noStrike" spc="-1">
                          <a:solidFill>
                            <a:srgbClr val="000000"/>
                          </a:solidFill>
                          <a:latin typeface="Calibri"/>
                        </a:rPr>
                        <a:t>seu, sua, seus, suas</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extLst>
                  <a:ext uri="{0D108BD9-81ED-4DB2-BD59-A6C34878D82A}">
                    <a16:rowId xmlns:a16="http://schemas.microsoft.com/office/drawing/2014/main" val="10003"/>
                  </a:ext>
                </a:extLst>
              </a:tr>
              <a:tr h="601200">
                <a:tc rowSpan="3">
                  <a:txBody>
                    <a:bodyPr/>
                    <a:lstStyle/>
                    <a:p>
                      <a:pPr algn="just">
                        <a:lnSpc>
                          <a:spcPct val="107000"/>
                        </a:lnSpc>
                      </a:pPr>
                      <a:r>
                        <a:rPr lang="pt-BR" sz="2000" b="1" strike="noStrike" spc="-1">
                          <a:solidFill>
                            <a:srgbClr val="FFFFFF"/>
                          </a:solidFill>
                          <a:latin typeface="Calibri"/>
                        </a:rPr>
                        <a:t>Plural</a:t>
                      </a:r>
                      <a:endParaRPr lang="pt-BR" sz="20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ED7D31"/>
                    </a:solidFill>
                  </a:tcPr>
                </a:tc>
                <a:tc>
                  <a:txBody>
                    <a:bodyPr/>
                    <a:lstStyle/>
                    <a:p>
                      <a:pPr algn="just">
                        <a:lnSpc>
                          <a:spcPct val="107000"/>
                        </a:lnSpc>
                      </a:pPr>
                      <a:r>
                        <a:rPr lang="pt-BR" sz="1800" b="0" strike="noStrike" spc="-1">
                          <a:solidFill>
                            <a:srgbClr val="000000"/>
                          </a:solidFill>
                          <a:latin typeface="Calibri"/>
                        </a:rPr>
                        <a:t>1</a:t>
                      </a:r>
                      <a:r>
                        <a:rPr lang="pt-BR" sz="1800" b="0" u="sng" strike="noStrike" spc="-1" baseline="30000">
                          <a:solidFill>
                            <a:srgbClr val="000000"/>
                          </a:solidFill>
                          <a:uFillTx/>
                          <a:latin typeface="Calibri"/>
                        </a:rPr>
                        <a:t>a</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1800" b="0" strike="noStrike" spc="-1">
                          <a:solidFill>
                            <a:srgbClr val="000000"/>
                          </a:solidFill>
                          <a:latin typeface="Calibri"/>
                        </a:rPr>
                        <a:t>nós</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1800" b="0" strike="noStrike" spc="-1">
                          <a:solidFill>
                            <a:srgbClr val="000000"/>
                          </a:solidFill>
                          <a:latin typeface="Calibri"/>
                        </a:rPr>
                        <a:t>nosso, nossa, nossos, nossas</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extLst>
                  <a:ext uri="{0D108BD9-81ED-4DB2-BD59-A6C34878D82A}">
                    <a16:rowId xmlns:a16="http://schemas.microsoft.com/office/drawing/2014/main" val="10004"/>
                  </a:ext>
                </a:extLst>
              </a:tr>
              <a:tr h="601200">
                <a:tc vMerge="1">
                  <a:txBody>
                    <a:bodyPr/>
                    <a:lstStyle/>
                    <a:p>
                      <a:endParaRPr lang="pt-BR"/>
                    </a:p>
                  </a:txBody>
                  <a:tcPr>
                    <a:solidFill>
                      <a:srgbClr val="729FCF"/>
                    </a:solidFill>
                  </a:tcPr>
                </a:tc>
                <a:tc>
                  <a:txBody>
                    <a:bodyPr/>
                    <a:lstStyle/>
                    <a:p>
                      <a:pPr algn="just">
                        <a:lnSpc>
                          <a:spcPct val="107000"/>
                        </a:lnSpc>
                      </a:pPr>
                      <a:r>
                        <a:rPr lang="pt-BR" sz="1800" b="0" strike="noStrike" spc="-1">
                          <a:solidFill>
                            <a:srgbClr val="000000"/>
                          </a:solidFill>
                          <a:latin typeface="Calibri"/>
                        </a:rPr>
                        <a:t>2</a:t>
                      </a:r>
                      <a:r>
                        <a:rPr lang="pt-BR" sz="1800" b="0" u="sng" strike="noStrike" spc="-1" baseline="30000">
                          <a:solidFill>
                            <a:srgbClr val="000000"/>
                          </a:solidFill>
                          <a:uFillTx/>
                          <a:latin typeface="Calibri"/>
                        </a:rPr>
                        <a:t>a</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just">
                        <a:lnSpc>
                          <a:spcPct val="107000"/>
                        </a:lnSpc>
                      </a:pPr>
                      <a:r>
                        <a:rPr lang="pt-BR" sz="1800" b="0" strike="noStrike" spc="-1">
                          <a:solidFill>
                            <a:srgbClr val="000000"/>
                          </a:solidFill>
                          <a:latin typeface="Calibri"/>
                        </a:rPr>
                        <a:t>vós</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tc>
                  <a:txBody>
                    <a:bodyPr/>
                    <a:lstStyle/>
                    <a:p>
                      <a:pPr algn="just">
                        <a:lnSpc>
                          <a:spcPct val="107000"/>
                        </a:lnSpc>
                      </a:pPr>
                      <a:r>
                        <a:rPr lang="pt-BR" sz="1800" b="0" strike="noStrike" spc="-1">
                          <a:solidFill>
                            <a:srgbClr val="000000"/>
                          </a:solidFill>
                          <a:latin typeface="Calibri"/>
                        </a:rPr>
                        <a:t>vosso, vossa, vossos, vossas</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8D7CD"/>
                    </a:solidFill>
                  </a:tcPr>
                </a:tc>
                <a:extLst>
                  <a:ext uri="{0D108BD9-81ED-4DB2-BD59-A6C34878D82A}">
                    <a16:rowId xmlns:a16="http://schemas.microsoft.com/office/drawing/2014/main" val="10005"/>
                  </a:ext>
                </a:extLst>
              </a:tr>
              <a:tr h="601200">
                <a:tc vMerge="1">
                  <a:txBody>
                    <a:bodyPr/>
                    <a:lstStyle/>
                    <a:p>
                      <a:endParaRPr lang="pt-BR"/>
                    </a:p>
                  </a:txBody>
                  <a:tcPr>
                    <a:solidFill>
                      <a:srgbClr val="729FCF"/>
                    </a:solidFill>
                  </a:tcPr>
                </a:tc>
                <a:tc>
                  <a:txBody>
                    <a:bodyPr/>
                    <a:lstStyle/>
                    <a:p>
                      <a:pPr algn="just">
                        <a:lnSpc>
                          <a:spcPct val="107000"/>
                        </a:lnSpc>
                      </a:pPr>
                      <a:r>
                        <a:rPr lang="pt-BR" sz="1800" b="0" strike="noStrike" spc="-1">
                          <a:solidFill>
                            <a:srgbClr val="000000"/>
                          </a:solidFill>
                          <a:latin typeface="Calibri"/>
                        </a:rPr>
                        <a:t>3</a:t>
                      </a:r>
                      <a:r>
                        <a:rPr lang="pt-BR" sz="1800" b="0" u="sng" strike="noStrike" spc="-1" baseline="30000">
                          <a:solidFill>
                            <a:srgbClr val="000000"/>
                          </a:solidFill>
                          <a:uFillTx/>
                          <a:latin typeface="Calibri"/>
                        </a:rPr>
                        <a:t>a</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1800" b="0" strike="noStrike" spc="-1">
                          <a:solidFill>
                            <a:srgbClr val="000000"/>
                          </a:solidFill>
                          <a:latin typeface="Calibri"/>
                        </a:rPr>
                        <a:t>eles/elas</a:t>
                      </a:r>
                      <a:endParaRPr lang="pt-BR" sz="1800" b="0" strike="noStrike" spc="-1">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tc>
                  <a:txBody>
                    <a:bodyPr/>
                    <a:lstStyle/>
                    <a:p>
                      <a:pPr algn="just">
                        <a:lnSpc>
                          <a:spcPct val="107000"/>
                        </a:lnSpc>
                      </a:pPr>
                      <a:r>
                        <a:rPr lang="pt-BR" sz="1800" b="0" strike="noStrike" spc="-1" dirty="0">
                          <a:solidFill>
                            <a:srgbClr val="000000"/>
                          </a:solidFill>
                          <a:latin typeface="Calibri"/>
                        </a:rPr>
                        <a:t>seu, sua, seus, suas</a:t>
                      </a:r>
                      <a:endParaRPr lang="pt-BR" sz="1800" b="0" strike="noStrike" spc="-1" dirty="0">
                        <a:latin typeface="Arial"/>
                      </a:endParaRPr>
                    </a:p>
                  </a:txBody>
                  <a:tcPr marL="68760" marR="68760">
                    <a:lnL w="12240">
                      <a:solidFill>
                        <a:srgbClr val="FFFFFF"/>
                      </a:solidFill>
                    </a:lnL>
                    <a:lnR w="12240">
                      <a:solidFill>
                        <a:srgbClr val="FFFFFF"/>
                      </a:solidFill>
                    </a:lnR>
                    <a:lnT w="12240">
                      <a:solidFill>
                        <a:srgbClr val="FFFFFF"/>
                      </a:solidFill>
                    </a:lnT>
                    <a:lnB w="12240">
                      <a:solidFill>
                        <a:srgbClr val="FFFFFF"/>
                      </a:solidFill>
                    </a:lnB>
                    <a:solidFill>
                      <a:srgbClr val="FBECE7"/>
                    </a:solidFill>
                  </a:tcPr>
                </a:tc>
                <a:extLst>
                  <a:ext uri="{0D108BD9-81ED-4DB2-BD59-A6C34878D82A}">
                    <a16:rowId xmlns:a16="http://schemas.microsoft.com/office/drawing/2014/main" val="10006"/>
                  </a:ext>
                </a:extLst>
              </a:tr>
            </a:tbl>
          </a:graphicData>
        </a:graphic>
      </p:graphicFrame>
      <p:sp>
        <p:nvSpPr>
          <p:cNvPr id="446" name="CustomShape 3"/>
          <p:cNvSpPr/>
          <p:nvPr/>
        </p:nvSpPr>
        <p:spPr>
          <a:xfrm>
            <a:off x="0" y="0"/>
            <a:ext cx="2012760" cy="6857280"/>
          </a:xfrm>
          <a:prstGeom prst="rect">
            <a:avLst/>
          </a:prstGeom>
          <a:ln>
            <a:round/>
          </a:ln>
          <a:effectLst>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p:style>
      </p:sp>
      <p:sp>
        <p:nvSpPr>
          <p:cNvPr id="447" name="CustomShape 4"/>
          <p:cNvSpPr/>
          <p:nvPr/>
        </p:nvSpPr>
        <p:spPr>
          <a:xfrm>
            <a:off x="641880" y="2212200"/>
            <a:ext cx="2742480" cy="2742480"/>
          </a:xfrm>
          <a:prstGeom prst="rect">
            <a:avLst/>
          </a:prstGeom>
          <a:solidFill>
            <a:srgbClr val="FFFFFF"/>
          </a:solidFill>
          <a:ln w="174600">
            <a:solidFill>
              <a:srgbClr val="ED7D31"/>
            </a:solidFill>
            <a:round/>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pt-BR" sz="3200" b="0" strike="noStrike" spc="-1" dirty="0">
                <a:solidFill>
                  <a:srgbClr val="ED7D31"/>
                </a:solidFill>
                <a:latin typeface="Calibri"/>
                <a:cs typeface="Calibri"/>
              </a:rPr>
              <a:t>Pronomes </a:t>
            </a:r>
          </a:p>
          <a:p>
            <a:pPr algn="ctr">
              <a:lnSpc>
                <a:spcPct val="90000"/>
              </a:lnSpc>
            </a:pPr>
            <a:endParaRPr lang="pt-BR" sz="3200" spc="-1" dirty="0">
              <a:solidFill>
                <a:srgbClr val="ED7D31"/>
              </a:solidFill>
              <a:latin typeface="Calibri"/>
              <a:cs typeface="Calibri"/>
            </a:endParaRPr>
          </a:p>
          <a:p>
            <a:pPr algn="ctr">
              <a:lnSpc>
                <a:spcPct val="90000"/>
              </a:lnSpc>
            </a:pPr>
            <a:r>
              <a:rPr lang="pt-BR" sz="3200" b="0" strike="noStrike" spc="-1" dirty="0">
                <a:solidFill>
                  <a:srgbClr val="ED7D31"/>
                </a:solidFill>
                <a:latin typeface="Calibri"/>
                <a:cs typeface="Calibri"/>
              </a:rPr>
              <a:t>possessivos</a:t>
            </a:r>
          </a:p>
        </p:txBody>
      </p:sp>
      <p:pic>
        <p:nvPicPr>
          <p:cNvPr id="6"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CustomShape 1"/>
          <p:cNvSpPr/>
          <p:nvPr/>
        </p:nvSpPr>
        <p:spPr>
          <a:xfrm>
            <a:off x="838080" y="1825560"/>
            <a:ext cx="10514880" cy="43506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228600" indent="-227880">
              <a:lnSpc>
                <a:spcPct val="90000"/>
              </a:lnSpc>
              <a:spcBef>
                <a:spcPts val="1001"/>
              </a:spcBef>
              <a:buClr>
                <a:srgbClr val="000000"/>
              </a:buClr>
              <a:buFont typeface="Arial"/>
              <a:buChar char="•"/>
            </a:pPr>
            <a:r>
              <a:rPr lang="pt-BR" sz="2800" b="0" strike="noStrike" spc="-1" dirty="0">
                <a:solidFill>
                  <a:srgbClr val="000000"/>
                </a:solidFill>
                <a:latin typeface="Calibri"/>
              </a:rPr>
              <a:t>Podem situar a proximidade ou o distanciamento dos seres no espaço e no tempo em relação às pessoas do discurso. São usados também para se referir ao que foi mencionado antes ou ao que ainda se vai dizer nos textos escritos ou orais. São eles:</a:t>
            </a:r>
            <a:endParaRPr lang="pt-BR" sz="2800" b="0" strike="noStrike" spc="-1" dirty="0">
              <a:latin typeface="Arial"/>
            </a:endParaRPr>
          </a:p>
          <a:p>
            <a:pPr marL="685800" lvl="1" indent="-227880">
              <a:lnSpc>
                <a:spcPct val="90000"/>
              </a:lnSpc>
              <a:spcBef>
                <a:spcPts val="499"/>
              </a:spcBef>
              <a:buClr>
                <a:srgbClr val="000000"/>
              </a:buClr>
              <a:buFont typeface="Arial"/>
              <a:buChar char="•"/>
            </a:pPr>
            <a:r>
              <a:rPr lang="pt-BR" sz="2400" b="1" strike="noStrike" spc="-1" dirty="0">
                <a:solidFill>
                  <a:srgbClr val="000000"/>
                </a:solidFill>
                <a:latin typeface="Calibri"/>
              </a:rPr>
              <a:t>1</a:t>
            </a:r>
            <a:r>
              <a:rPr lang="pt-BR" sz="2400" b="1" u="sng" strike="noStrike" spc="-1" baseline="30000" dirty="0">
                <a:solidFill>
                  <a:srgbClr val="000000"/>
                </a:solidFill>
                <a:uFillTx/>
                <a:latin typeface="Calibri"/>
              </a:rPr>
              <a:t>a</a:t>
            </a:r>
            <a:r>
              <a:rPr lang="pt-BR" sz="2400" b="1" strike="noStrike" spc="-1" dirty="0">
                <a:solidFill>
                  <a:srgbClr val="000000"/>
                </a:solidFill>
                <a:latin typeface="Calibri"/>
              </a:rPr>
              <a:t> pessoa: </a:t>
            </a:r>
            <a:r>
              <a:rPr lang="pt-BR" sz="2400" b="0" strike="noStrike" spc="-1" dirty="0">
                <a:solidFill>
                  <a:srgbClr val="000000"/>
                </a:solidFill>
                <a:latin typeface="Calibri"/>
              </a:rPr>
              <a:t>este, esta, estes, estas, isto.</a:t>
            </a:r>
            <a:endParaRPr lang="pt-BR" sz="2400" b="0" strike="noStrike" spc="-1" dirty="0">
              <a:latin typeface="Arial"/>
            </a:endParaRPr>
          </a:p>
          <a:p>
            <a:pPr marL="685800" lvl="1" indent="-227880">
              <a:lnSpc>
                <a:spcPct val="90000"/>
              </a:lnSpc>
              <a:spcBef>
                <a:spcPts val="499"/>
              </a:spcBef>
              <a:buClr>
                <a:srgbClr val="000000"/>
              </a:buClr>
              <a:buFont typeface="Arial"/>
              <a:buChar char="•"/>
            </a:pPr>
            <a:r>
              <a:rPr lang="pt-BR" sz="2400" b="1" strike="noStrike" spc="-1" dirty="0">
                <a:solidFill>
                  <a:srgbClr val="000000"/>
                </a:solidFill>
                <a:latin typeface="Calibri"/>
              </a:rPr>
              <a:t>2</a:t>
            </a:r>
            <a:r>
              <a:rPr lang="pt-BR" sz="2400" b="1" u="sng" strike="noStrike" spc="-1" baseline="30000" dirty="0">
                <a:solidFill>
                  <a:srgbClr val="000000"/>
                </a:solidFill>
                <a:uFillTx/>
                <a:latin typeface="Calibri"/>
              </a:rPr>
              <a:t>a</a:t>
            </a:r>
            <a:r>
              <a:rPr lang="pt-BR" sz="2400" b="1" strike="noStrike" spc="-1" dirty="0">
                <a:solidFill>
                  <a:srgbClr val="000000"/>
                </a:solidFill>
                <a:latin typeface="Calibri"/>
              </a:rPr>
              <a:t> pessoa: </a:t>
            </a:r>
            <a:r>
              <a:rPr lang="pt-BR" sz="2400" b="0" strike="noStrike" spc="-1" dirty="0">
                <a:solidFill>
                  <a:srgbClr val="000000"/>
                </a:solidFill>
                <a:latin typeface="Calibri"/>
              </a:rPr>
              <a:t>esse, essa, esses, essas, isso.</a:t>
            </a:r>
            <a:endParaRPr lang="pt-BR" sz="2400" b="0" strike="noStrike" spc="-1" dirty="0">
              <a:latin typeface="Arial"/>
            </a:endParaRPr>
          </a:p>
          <a:p>
            <a:pPr marL="685800" lvl="1" indent="-227880">
              <a:lnSpc>
                <a:spcPct val="90000"/>
              </a:lnSpc>
              <a:spcBef>
                <a:spcPts val="499"/>
              </a:spcBef>
              <a:buClr>
                <a:srgbClr val="000000"/>
              </a:buClr>
              <a:buFont typeface="Arial"/>
              <a:buChar char="•"/>
            </a:pPr>
            <a:r>
              <a:rPr lang="pt-BR" sz="2400" b="1" strike="noStrike" spc="-1" dirty="0">
                <a:solidFill>
                  <a:srgbClr val="000000"/>
                </a:solidFill>
                <a:latin typeface="Calibri"/>
              </a:rPr>
              <a:t>3</a:t>
            </a:r>
            <a:r>
              <a:rPr lang="pt-BR" sz="2400" b="1" u="sng" strike="noStrike" spc="-1" baseline="30000" dirty="0">
                <a:solidFill>
                  <a:srgbClr val="000000"/>
                </a:solidFill>
                <a:uFillTx/>
                <a:latin typeface="Calibri"/>
              </a:rPr>
              <a:t>a</a:t>
            </a:r>
            <a:r>
              <a:rPr lang="pt-BR" sz="2400" b="1" strike="noStrike" spc="-1" dirty="0">
                <a:solidFill>
                  <a:srgbClr val="000000"/>
                </a:solidFill>
                <a:latin typeface="Calibri"/>
              </a:rPr>
              <a:t> pessoa: </a:t>
            </a:r>
            <a:r>
              <a:rPr lang="pt-BR" sz="2400" b="0" strike="noStrike" spc="-1" dirty="0">
                <a:solidFill>
                  <a:srgbClr val="000000"/>
                </a:solidFill>
                <a:latin typeface="Calibri"/>
              </a:rPr>
              <a:t>aquele, aquela, aqueles, aquelas, aquilo.</a:t>
            </a:r>
            <a:endParaRPr lang="pt-BR" sz="2400" b="0" strike="noStrike" spc="-1" dirty="0">
              <a:latin typeface="Arial"/>
            </a:endParaRPr>
          </a:p>
          <a:p>
            <a:pPr>
              <a:lnSpc>
                <a:spcPct val="100000"/>
              </a:lnSpc>
            </a:pPr>
            <a:endParaRPr lang="pt-BR" sz="2400" b="0" strike="noStrike" spc="-1" dirty="0">
              <a:latin typeface="Arial"/>
            </a:endParaRPr>
          </a:p>
          <a:p>
            <a:pPr marL="228600" indent="-227880">
              <a:lnSpc>
                <a:spcPct val="90000"/>
              </a:lnSpc>
              <a:spcBef>
                <a:spcPts val="1001"/>
              </a:spcBef>
              <a:buClr>
                <a:srgbClr val="000000"/>
              </a:buClr>
              <a:buFont typeface="Arial"/>
              <a:buChar char="•"/>
            </a:pPr>
            <a:r>
              <a:rPr lang="pt-BR" sz="2800" b="0" strike="noStrike" spc="-1" dirty="0">
                <a:solidFill>
                  <a:srgbClr val="000000"/>
                </a:solidFill>
                <a:latin typeface="Calibri"/>
              </a:rPr>
              <a:t>Os pronomes demonstrativos variam em gênero e número, com exceção de </a:t>
            </a:r>
            <a:r>
              <a:rPr lang="pt-BR" sz="2800" b="1" strike="noStrike" spc="-1" dirty="0">
                <a:solidFill>
                  <a:srgbClr val="000000"/>
                </a:solidFill>
                <a:latin typeface="Calibri"/>
              </a:rPr>
              <a:t>isto</a:t>
            </a:r>
            <a:r>
              <a:rPr lang="pt-BR" sz="2800" b="0" strike="noStrike" spc="-1" dirty="0">
                <a:solidFill>
                  <a:srgbClr val="000000"/>
                </a:solidFill>
                <a:latin typeface="Calibri"/>
              </a:rPr>
              <a:t>, </a:t>
            </a:r>
            <a:r>
              <a:rPr lang="pt-BR" sz="2800" b="1" strike="noStrike" spc="-1" dirty="0">
                <a:solidFill>
                  <a:srgbClr val="000000"/>
                </a:solidFill>
                <a:latin typeface="Calibri"/>
              </a:rPr>
              <a:t>isso </a:t>
            </a:r>
            <a:r>
              <a:rPr lang="pt-BR" sz="2800" b="0" strike="noStrike" spc="-1" dirty="0">
                <a:solidFill>
                  <a:srgbClr val="000000"/>
                </a:solidFill>
                <a:latin typeface="Calibri"/>
              </a:rPr>
              <a:t>e </a:t>
            </a:r>
            <a:r>
              <a:rPr lang="pt-BR" sz="2800" b="1" strike="noStrike" spc="-1" dirty="0">
                <a:solidFill>
                  <a:srgbClr val="000000"/>
                </a:solidFill>
                <a:latin typeface="Calibri"/>
              </a:rPr>
              <a:t>aquilo</a:t>
            </a:r>
            <a:r>
              <a:rPr lang="pt-BR" sz="2800" b="0" strike="noStrike" spc="-1" dirty="0">
                <a:solidFill>
                  <a:srgbClr val="000000"/>
                </a:solidFill>
                <a:latin typeface="Calibri"/>
              </a:rPr>
              <a:t>.</a:t>
            </a:r>
            <a:endParaRPr lang="pt-BR" sz="2800" b="0" strike="noStrike" spc="-1" dirty="0">
              <a:latin typeface="Arial"/>
            </a:endParaRPr>
          </a:p>
        </p:txBody>
      </p:sp>
      <p:sp>
        <p:nvSpPr>
          <p:cNvPr id="449" name="CustomShape 2"/>
          <p:cNvSpPr/>
          <p:nvPr/>
        </p:nvSpPr>
        <p:spPr>
          <a:xfrm>
            <a:off x="838080" y="365040"/>
            <a:ext cx="10514880" cy="1324800"/>
          </a:xfrm>
          <a:prstGeom prst="rect">
            <a:avLst/>
          </a:prstGeom>
          <a:noFill/>
          <a:ln w="9360">
            <a:solidFill>
              <a:srgbClr val="ED7D31"/>
            </a:solidFill>
            <a:round/>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90000"/>
              </a:lnSpc>
            </a:pPr>
            <a:r>
              <a:rPr lang="pt-BR" sz="4400" b="0" strike="noStrike" spc="-1" dirty="0">
                <a:solidFill>
                  <a:srgbClr val="ED7D31"/>
                </a:solidFill>
                <a:latin typeface="Calibri"/>
                <a:cs typeface="Calibri"/>
              </a:rPr>
              <a:t>Pronomes demonstrativos</a:t>
            </a:r>
            <a:endParaRPr lang="pt-BR" sz="4400" b="0" strike="noStrike" spc="-1" dirty="0">
              <a:latin typeface="Calibri"/>
              <a:cs typeface="Calibri"/>
            </a:endParaRPr>
          </a:p>
        </p:txBody>
      </p:sp>
      <p:pic>
        <p:nvPicPr>
          <p:cNvPr id="4" name="Google Shape;67;p15"/>
          <p:cNvPicPr preferRelativeResize="0"/>
          <p:nvPr/>
        </p:nvPicPr>
        <p:blipFill rotWithShape="1">
          <a:blip r:embed="rId2">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 name="CustomShape 1"/>
          <p:cNvSpPr/>
          <p:nvPr/>
        </p:nvSpPr>
        <p:spPr>
          <a:xfrm rot="16200000">
            <a:off x="1297823" y="16134"/>
            <a:ext cx="2199600" cy="3640632"/>
          </a:xfrm>
          <a:prstGeom prst="downArrow">
            <a:avLst>
              <a:gd name="adj1" fmla="val 100000"/>
              <a:gd name="adj2" fmla="val 15788"/>
            </a:avLst>
          </a:prstGeom>
          <a:solidFill>
            <a:srgbClr val="404040"/>
          </a:solidFill>
          <a:ln w="54000">
            <a:noFill/>
          </a:ln>
        </p:spPr>
        <p:style>
          <a:lnRef idx="2">
            <a:schemeClr val="accent1">
              <a:shade val="50000"/>
            </a:schemeClr>
          </a:lnRef>
          <a:fillRef idx="1">
            <a:schemeClr val="accent1"/>
          </a:fillRef>
          <a:effectRef idx="0">
            <a:schemeClr val="accent1"/>
          </a:effectRef>
          <a:fontRef idx="minor"/>
        </p:style>
      </p:sp>
      <p:sp>
        <p:nvSpPr>
          <p:cNvPr id="451" name="CustomShape 2"/>
          <p:cNvSpPr/>
          <p:nvPr/>
        </p:nvSpPr>
        <p:spPr>
          <a:xfrm>
            <a:off x="736066" y="901169"/>
            <a:ext cx="2899574" cy="191274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90000"/>
              </a:lnSpc>
            </a:pPr>
            <a:r>
              <a:rPr lang="pt-BR" sz="3600" b="1" strike="noStrike" spc="-1" dirty="0">
                <a:solidFill>
                  <a:srgbClr val="FFFFFF"/>
                </a:solidFill>
                <a:latin typeface="RobotoBR"/>
              </a:rPr>
              <a:t>Reportagem de divulgação </a:t>
            </a:r>
            <a:r>
              <a:rPr lang="pt-BR" sz="3600" b="1" spc="-1" dirty="0">
                <a:solidFill>
                  <a:srgbClr val="FFFFFF"/>
                </a:solidFill>
                <a:latin typeface="RobotoBR"/>
              </a:rPr>
              <a:t>c</a:t>
            </a:r>
            <a:r>
              <a:rPr lang="pt-BR" sz="3600" b="1" strike="noStrike" spc="-1" dirty="0">
                <a:solidFill>
                  <a:srgbClr val="FFFFFF"/>
                </a:solidFill>
                <a:latin typeface="RobotoBR"/>
              </a:rPr>
              <a:t>ientífica</a:t>
            </a:r>
            <a:endParaRPr lang="pt-BR" sz="3600" b="0" strike="noStrike" spc="-1" dirty="0">
              <a:latin typeface="Arial"/>
            </a:endParaRPr>
          </a:p>
        </p:txBody>
      </p:sp>
      <p:sp>
        <p:nvSpPr>
          <p:cNvPr id="452" name="CustomShape 3"/>
          <p:cNvSpPr/>
          <p:nvPr/>
        </p:nvSpPr>
        <p:spPr>
          <a:xfrm>
            <a:off x="303086" y="3145805"/>
            <a:ext cx="4214340" cy="371219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55000" lnSpcReduction="20000"/>
          </a:bodyPr>
          <a:lstStyle/>
          <a:p>
            <a:pPr marL="228600" indent="-227880">
              <a:lnSpc>
                <a:spcPct val="90000"/>
              </a:lnSpc>
              <a:spcBef>
                <a:spcPts val="1001"/>
              </a:spcBef>
              <a:buClr>
                <a:srgbClr val="000000"/>
              </a:buClr>
              <a:buFont typeface="Arial"/>
              <a:buChar char="•"/>
            </a:pPr>
            <a:r>
              <a:rPr lang="pt-BR" sz="3800" b="0" strike="noStrike" spc="-1" dirty="0">
                <a:solidFill>
                  <a:srgbClr val="000000"/>
                </a:solidFill>
                <a:latin typeface="Calibri"/>
              </a:rPr>
              <a:t>Uso de alguns recursos expositivos: </a:t>
            </a:r>
          </a:p>
          <a:p>
            <a:pPr marL="720">
              <a:lnSpc>
                <a:spcPct val="90000"/>
              </a:lnSpc>
              <a:spcBef>
                <a:spcPts val="1001"/>
              </a:spcBef>
              <a:buClr>
                <a:srgbClr val="000000"/>
              </a:buClr>
            </a:pPr>
            <a:endParaRPr lang="pt-BR" sz="3800" b="0" strike="noStrike" spc="-1" dirty="0">
              <a:latin typeface="Arial"/>
            </a:endParaRPr>
          </a:p>
          <a:p>
            <a:pPr marL="685800" lvl="1" indent="-227880">
              <a:lnSpc>
                <a:spcPct val="90000"/>
              </a:lnSpc>
              <a:spcBef>
                <a:spcPts val="499"/>
              </a:spcBef>
              <a:buClr>
                <a:srgbClr val="000000"/>
              </a:buClr>
              <a:buFont typeface="Arial"/>
              <a:buChar char="•"/>
            </a:pPr>
            <a:r>
              <a:rPr lang="pt-BR" sz="4400" b="1" strike="noStrike" spc="-1" dirty="0">
                <a:solidFill>
                  <a:srgbClr val="000000"/>
                </a:solidFill>
                <a:latin typeface="Calibri"/>
              </a:rPr>
              <a:t>Verbos na 3</a:t>
            </a:r>
            <a:r>
              <a:rPr lang="pt-BR" sz="4400" b="1" u="sng" strike="noStrike" spc="-1" baseline="30000" dirty="0">
                <a:solidFill>
                  <a:srgbClr val="000000"/>
                </a:solidFill>
                <a:uFillTx/>
                <a:latin typeface="Calibri"/>
              </a:rPr>
              <a:t>a</a:t>
            </a:r>
            <a:r>
              <a:rPr lang="pt-BR" sz="4400" b="1" strike="noStrike" spc="-1" dirty="0">
                <a:solidFill>
                  <a:srgbClr val="000000"/>
                </a:solidFill>
                <a:latin typeface="Calibri"/>
              </a:rPr>
              <a:t> pessoa </a:t>
            </a:r>
            <a:r>
              <a:rPr lang="pt-BR" sz="4400" b="0" strike="noStrike" spc="-1" dirty="0">
                <a:solidFill>
                  <a:srgbClr val="000000"/>
                </a:solidFill>
                <a:latin typeface="Calibri"/>
              </a:rPr>
              <a:t>para garantir objetividade e sentido de verdade.</a:t>
            </a:r>
            <a:endParaRPr lang="pt-BR" sz="4400" b="0" strike="noStrike" spc="-1" dirty="0">
              <a:latin typeface="Arial"/>
            </a:endParaRPr>
          </a:p>
          <a:p>
            <a:pPr marL="685800" lvl="1" indent="-227880">
              <a:lnSpc>
                <a:spcPct val="90000"/>
              </a:lnSpc>
              <a:spcBef>
                <a:spcPts val="499"/>
              </a:spcBef>
              <a:buClr>
                <a:srgbClr val="000000"/>
              </a:buClr>
              <a:buFont typeface="Arial"/>
              <a:buChar char="•"/>
            </a:pPr>
            <a:r>
              <a:rPr lang="pt-BR" sz="4400" b="1" strike="noStrike" spc="-1" dirty="0">
                <a:solidFill>
                  <a:srgbClr val="000000"/>
                </a:solidFill>
                <a:latin typeface="Calibri"/>
              </a:rPr>
              <a:t>Paráfrases:</a:t>
            </a:r>
            <a:r>
              <a:rPr lang="pt-BR" sz="4400" b="0" strike="noStrike" spc="-1" dirty="0">
                <a:solidFill>
                  <a:srgbClr val="000000"/>
                </a:solidFill>
                <a:latin typeface="Calibri"/>
              </a:rPr>
              <a:t> explicações adicionais sobre algum termo ou trecho.</a:t>
            </a:r>
            <a:endParaRPr lang="pt-BR" sz="4400" b="0" strike="noStrike" spc="-1" dirty="0">
              <a:latin typeface="Arial"/>
            </a:endParaRPr>
          </a:p>
          <a:p>
            <a:pPr marL="685800" lvl="1" indent="-227880">
              <a:lnSpc>
                <a:spcPct val="90000"/>
              </a:lnSpc>
              <a:spcBef>
                <a:spcPts val="499"/>
              </a:spcBef>
              <a:buClr>
                <a:srgbClr val="000000"/>
              </a:buClr>
              <a:buFont typeface="Arial"/>
              <a:buChar char="•"/>
            </a:pPr>
            <a:r>
              <a:rPr lang="pt-BR" sz="4400" b="0" strike="noStrike" spc="-1" dirty="0">
                <a:solidFill>
                  <a:srgbClr val="000000"/>
                </a:solidFill>
                <a:latin typeface="Calibri"/>
              </a:rPr>
              <a:t>Expressões como </a:t>
            </a:r>
            <a:r>
              <a:rPr lang="pt-BR" sz="4400" b="1" strike="noStrike" spc="-1" dirty="0">
                <a:solidFill>
                  <a:srgbClr val="000000"/>
                </a:solidFill>
                <a:latin typeface="Calibri"/>
              </a:rPr>
              <a:t>isto é</a:t>
            </a:r>
            <a:r>
              <a:rPr lang="pt-BR" sz="4400" b="0" strike="noStrike" spc="-1" dirty="0">
                <a:solidFill>
                  <a:srgbClr val="000000"/>
                </a:solidFill>
                <a:latin typeface="Calibri"/>
              </a:rPr>
              <a:t>, </a:t>
            </a:r>
            <a:r>
              <a:rPr lang="pt-BR" sz="4400" b="1" strike="noStrike" spc="-1" dirty="0">
                <a:solidFill>
                  <a:srgbClr val="000000"/>
                </a:solidFill>
                <a:latin typeface="Calibri"/>
              </a:rPr>
              <a:t>ou seja</a:t>
            </a:r>
            <a:r>
              <a:rPr lang="pt-BR" sz="4400" b="0" strike="noStrike" spc="-1" dirty="0">
                <a:solidFill>
                  <a:srgbClr val="000000"/>
                </a:solidFill>
                <a:latin typeface="Calibri"/>
              </a:rPr>
              <a:t>, </a:t>
            </a:r>
            <a:r>
              <a:rPr lang="pt-BR" sz="4400" b="1" strike="noStrike" spc="-1" dirty="0">
                <a:solidFill>
                  <a:srgbClr val="000000"/>
                </a:solidFill>
                <a:latin typeface="Calibri"/>
              </a:rPr>
              <a:t>ou melhor </a:t>
            </a:r>
            <a:r>
              <a:rPr lang="pt-BR" sz="4400" b="0" strike="noStrike" spc="-1" dirty="0">
                <a:solidFill>
                  <a:srgbClr val="000000"/>
                </a:solidFill>
                <a:latin typeface="Calibri"/>
              </a:rPr>
              <a:t>para explicar algum termo usado anteriormente.</a:t>
            </a:r>
            <a:endParaRPr lang="pt-BR" sz="4400" b="0" strike="noStrike" spc="-1" dirty="0">
              <a:latin typeface="Arial"/>
            </a:endParaRPr>
          </a:p>
          <a:p>
            <a:pPr>
              <a:lnSpc>
                <a:spcPct val="90000"/>
              </a:lnSpc>
              <a:spcBef>
                <a:spcPts val="1001"/>
              </a:spcBef>
            </a:pPr>
            <a:endParaRPr lang="pt-BR" sz="2400" b="0" strike="noStrike" spc="-1" dirty="0">
              <a:latin typeface="Arial"/>
            </a:endParaRPr>
          </a:p>
        </p:txBody>
      </p:sp>
      <p:pic>
        <p:nvPicPr>
          <p:cNvPr id="453" name="Imagem 5"/>
          <p:cNvPicPr/>
          <p:nvPr/>
        </p:nvPicPr>
        <p:blipFill>
          <a:blip r:embed="rId2"/>
          <a:stretch/>
        </p:blipFill>
        <p:spPr>
          <a:xfrm>
            <a:off x="4363560" y="620503"/>
            <a:ext cx="7702154" cy="6003005"/>
          </a:xfrm>
          <a:prstGeom prst="rect">
            <a:avLst/>
          </a:prstGeom>
          <a:ln>
            <a:noFill/>
          </a:ln>
        </p:spPr>
      </p:pic>
      <p:pic>
        <p:nvPicPr>
          <p:cNvPr id="6" name="Google Shape;67;p15"/>
          <p:cNvPicPr preferRelativeResize="0"/>
          <p:nvPr/>
        </p:nvPicPr>
        <p:blipFill rotWithShape="1">
          <a:blip r:embed="rId3">
            <a:alphaModFix/>
          </a:blip>
          <a:srcRect/>
          <a:stretch/>
        </p:blipFill>
        <p:spPr>
          <a:xfrm>
            <a:off x="0" y="0"/>
            <a:ext cx="12192000" cy="561975"/>
          </a:xfrm>
          <a:prstGeom prst="rect">
            <a:avLst/>
          </a:prstGeom>
          <a:noFill/>
          <a:ln>
            <a:noFill/>
          </a:ln>
        </p:spPr>
      </p:pic>
    </p:spTree>
  </p:cSld>
  <p:clrMapOvr>
    <a:masterClrMapping/>
  </p:clrMapOvr>
  <p:timing>
    <p:tnLst>
      <p:par>
        <p:cTn id="1" dur="indefinite" restart="never" nodeType="tmRoot">
          <p:childTnLst>
            <p:seq>
              <p:cTn id="2" dur="indefinite"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877</Words>
  <Application>Microsoft Office PowerPoint</Application>
  <PresentationFormat>Widescreen</PresentationFormat>
  <Paragraphs>97</Paragraphs>
  <Slides>10</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10</vt:i4>
      </vt:variant>
    </vt:vector>
  </HeadingPairs>
  <TitlesOfParts>
    <vt:vector size="15" baseType="lpstr">
      <vt:lpstr>Arial</vt:lpstr>
      <vt:lpstr>Calibri</vt:lpstr>
      <vt:lpstr>Calibri Light</vt:lpstr>
      <vt:lpstr>RobotoBR</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João Paulo Bortoluci</dc:creator>
  <cp:lastModifiedBy>João Paulo Bortoluci</cp:lastModifiedBy>
  <cp:revision>1</cp:revision>
  <dcterms:created xsi:type="dcterms:W3CDTF">2020-04-02T21:52:27Z</dcterms:created>
  <dcterms:modified xsi:type="dcterms:W3CDTF">2020-04-02T21:55:56Z</dcterms:modified>
</cp:coreProperties>
</file>