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1" r:id="rId2"/>
    <p:sldId id="274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06DAF-BC31-42AB-A086-C56DF4F10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DB3B20-756C-47D4-966E-EC5B3554B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F5507C-2009-4FE0-BB70-77FED5439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F7B100-1D02-4C37-B1CA-1456915DF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C459B6-3C41-4171-8E38-9C6D5D79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907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9E72FF-858B-4D61-A8FE-D1A4AFDC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C1F735-4D18-436E-BD62-F6191029D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43D998-0D2C-4189-8E22-B3336A664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1C28FC-75C4-43A4-B9D4-81E7607F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C8A258-8DCE-43D3-BDC5-8C01A1AF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10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5A1D2-7B80-440D-A922-E8B67DDEA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4D6207-22FB-4A44-881E-2DCA78256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8889BC-A09B-4EA3-839C-1805E2B88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1315C9-DCDD-4865-B57E-68D7B1F12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676FA3-2349-4123-B62A-9EBCE3461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52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58DBD-2BA2-4AA0-A7D5-B388481E5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87AF14-65B9-46A9-BDB5-1F60A422D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5FD1E68-06AC-4929-9CE4-D2BD7818A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DA632F-EDDA-4DF4-AE0C-E6572C25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5B05392-39B7-4C10-9AE5-09E75AA2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C473C4-F877-4CC8-AE0B-FB2409C0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09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F35305-77EF-423F-8C14-E9200DF10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B43C4D-2609-4324-AFAF-4C7901015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F2370F-E64E-407A-9823-37EA288AB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F30BD28-5693-4E16-AAA1-F65604798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72DD8E-E271-4637-9A5F-C3CD7D8B5F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2EAB530-C61C-4B4C-9383-BF1693E1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3759F5B-93D8-4AEE-9FE0-D3695B66E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F9CF707-DD7E-4014-A80B-ECFBFC1F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9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037F6-CB71-43CA-BCFA-871CA238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B0D2B5-C7BF-4AF8-B639-7043A095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7C0C06-D269-4A55-9E68-80BB1393C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F440A8C-2B05-4DC2-8079-9261D593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802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120374-637D-4BE4-A56A-C964CB318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2E2183A-7692-4A62-ADA5-C64CBB008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FEDDEC-4CF5-4387-A54A-3EFAB0ED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46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10634-3FE7-4079-8D45-D9EDEBFCD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E3809A-2071-4D0B-843D-0D8B2CEB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3523AE-9C5D-4E1C-B06A-0B9C4724F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202BA3-509D-410F-9DE0-FC243E2A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C08E79-F5C0-4DC9-AF7E-BCB6CD5FF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1170BC-BB79-4E3D-ADD6-1D958DD1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589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57749-600C-4818-B1D8-1C80758C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B38C2F-09E6-4CEF-8840-35122BC42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A46152-3F94-4C43-AD3A-EDDB39413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4E74BD-F915-4137-BEEF-A3F16EF3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BBC994-970D-4181-8D28-CD8815AC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D50C96-D52A-4093-BA93-57D8365D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556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1C455-C725-40F7-9960-0B49A5F0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E152F0-0483-40C4-A99D-E2DE9E72F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E4C96E-B413-4544-923B-6D5B1D66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C7F00-221A-4483-AC3D-5988E081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E5D189-C70E-44CF-A0DA-85191DAA6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507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EDE613-EA06-453F-9DFB-CC8997F1C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0B52F8-F2E7-49A3-84B8-96535F46A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803932-EADF-468E-BB9B-C43A3611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946235-DF15-40B5-A86A-F7E48C3E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5A6A55-3843-4146-86DE-EDC44B1E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19054DF-E07C-4645-90C2-CB53C3496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6D61BB-F356-4E8E-B4E3-18BD1196F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D27A78-8945-42DB-8DE3-ADBC99801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EDC88-41F9-4776-8416-5113A2F9529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061179-DC27-45C6-B33F-806FA88D5F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BA9100-20B7-4BAB-A761-0DD4ABF07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A2DE7-ADE3-4BA0-9689-FBA85628D0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21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32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19CC52E-4C8E-4A72-A317-3A4858DA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75459" cy="1325563"/>
          </a:xfrm>
          <a:solidFill>
            <a:srgbClr val="6D6834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Artigo de opinião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07DD62-12BD-43F1-BFEA-F7B29BA82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59126"/>
            <a:ext cx="10515600" cy="2617836"/>
          </a:xfrm>
          <a:ln w="158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0845A98-204B-41A5-A52E-0A1A6BCD6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1" y="2073463"/>
            <a:ext cx="10902563" cy="346176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839E09F-FB65-470C-BF0A-30CE3AB85FC7}"/>
              </a:ext>
            </a:extLst>
          </p:cNvPr>
          <p:cNvSpPr txBox="1"/>
          <p:nvPr/>
        </p:nvSpPr>
        <p:spPr>
          <a:xfrm>
            <a:off x="669991" y="2310549"/>
            <a:ext cx="9288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Busca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convencer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leitor 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tomar uma posição 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relação a um assunto.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Geralmente é um assunto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polêmico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kumimoji="0" lang="pt-BR" sz="2200" b="1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base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em uma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tese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apresentada no início.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autor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defende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sua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opinião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argumentos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para convencer o leitor.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Leva-o 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refletir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sobre o assunto.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690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4EA86DA4-711B-4B5B-B18B-09E2E0439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  <a:ln w="158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B6141E5-165C-4883-956C-6C741A86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1" y="2073463"/>
            <a:ext cx="10902563" cy="3461763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D7B2E95E-7BE9-4E44-A0F1-8DC0A805C88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9B8357"/>
            </a:solidFill>
          </a:ln>
        </p:spPr>
        <p:txBody>
          <a:bodyPr/>
          <a:lstStyle/>
          <a:p>
            <a:pPr algn="ctr"/>
            <a:r>
              <a:rPr lang="pt-BR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Artigo de opinião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FD8866-999B-47E1-AFCD-34080F7CA1E0}"/>
              </a:ext>
            </a:extLst>
          </p:cNvPr>
          <p:cNvSpPr txBox="1"/>
          <p:nvPr/>
        </p:nvSpPr>
        <p:spPr>
          <a:xfrm>
            <a:off x="669991" y="2310549"/>
            <a:ext cx="928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Circula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no campo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jornalístico-midiático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ser encontrado em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jornais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revistas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sites</a:t>
            </a:r>
            <a:r>
              <a:rPr kumimoji="0" lang="pt-BR" sz="2000" b="0" i="1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mídias sociais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Geralmente quem os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escreve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são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jornalistas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escritores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especialistas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em um determinado assunto. 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qualquer pessoa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escreve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 um artigo de opinião para defender um ponto de vista.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115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4EA86DA4-711B-4B5B-B18B-09E2E0439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  <a:ln w="158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B6141E5-165C-4883-956C-6C741A86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19" y="2001035"/>
            <a:ext cx="10902563" cy="3678291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D7B2E95E-7BE9-4E44-A0F1-8DC0A805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345" y="365125"/>
            <a:ext cx="11032455" cy="1325563"/>
          </a:xfrm>
          <a:ln>
            <a:solidFill>
              <a:srgbClr val="9B8357"/>
            </a:solidFill>
          </a:ln>
        </p:spPr>
        <p:txBody>
          <a:bodyPr/>
          <a:lstStyle/>
          <a:p>
            <a:pPr algn="ctr"/>
            <a:r>
              <a:rPr lang="pt-BR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Artigo de opinião</a:t>
            </a:r>
            <a:endParaRPr lang="pt-B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9FD8866-999B-47E1-AFCD-34080F7CA1E0}"/>
              </a:ext>
            </a:extLst>
          </p:cNvPr>
          <p:cNvSpPr txBox="1"/>
          <p:nvPr/>
        </p:nvSpPr>
        <p:spPr>
          <a:xfrm>
            <a:off x="669991" y="2155801"/>
            <a:ext cx="928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Sustenta-se sobre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argumentos de autoridade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citando especialistas e autoridades no assunto.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Outros argumentos podem se basear em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provas concretas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dados estatísticos, pesquisas e ilustrações.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Inicia-se com uma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introdução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em que o autor apresenta uma tese, um problema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premissas que levam à defesa da opinião. 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desenvolvimento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apresenta argumentos de defesa e contra-argumentos de refutação.</a:t>
            </a:r>
          </a:p>
          <a:p>
            <a:pPr marL="342000" marR="0" lvl="0" indent="-34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conclusão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reforça o ponto de vista inicial ou solução para o problema.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64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C555172-669F-4881-ACBE-B759AA364F7F}"/>
              </a:ext>
            </a:extLst>
          </p:cNvPr>
          <p:cNvSpPr/>
          <p:nvPr/>
        </p:nvSpPr>
        <p:spPr>
          <a:xfrm>
            <a:off x="0" y="0"/>
            <a:ext cx="1659988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sujeito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9D1F0AB-6501-49D7-8337-E34F824106F7}"/>
              </a:ext>
            </a:extLst>
          </p:cNvPr>
          <p:cNvGrpSpPr/>
          <p:nvPr/>
        </p:nvGrpSpPr>
        <p:grpSpPr>
          <a:xfrm>
            <a:off x="2236762" y="701518"/>
            <a:ext cx="8862646" cy="5553417"/>
            <a:chOff x="2236762" y="701518"/>
            <a:chExt cx="8862646" cy="5553417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DEB5C622-73C5-4A8F-9AB2-F08DA774D8E5}"/>
                </a:ext>
              </a:extLst>
            </p:cNvPr>
            <p:cNvSpPr txBox="1"/>
            <p:nvPr/>
          </p:nvSpPr>
          <p:spPr>
            <a:xfrm>
              <a:off x="2236762" y="701518"/>
              <a:ext cx="88626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sujeito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o termo da oração com o qual o verbo, ou a locução verbal, concorda em número (singular ou plural) e pessoa (1ª, 2ª ou 3ª).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núcleo do sujeito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o termo fundamental da concordância.</a:t>
              </a:r>
            </a:p>
          </p:txBody>
        </p: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0963C537-0B26-4195-B844-A3B0EA3EA8FA}"/>
                </a:ext>
              </a:extLst>
            </p:cNvPr>
            <p:cNvGrpSpPr/>
            <p:nvPr/>
          </p:nvGrpSpPr>
          <p:grpSpPr>
            <a:xfrm>
              <a:off x="2236762" y="2188822"/>
              <a:ext cx="6669359" cy="4066113"/>
              <a:chOff x="2236762" y="1752720"/>
              <a:chExt cx="6669359" cy="4066113"/>
            </a:xfrm>
          </p:grpSpPr>
          <p:cxnSp>
            <p:nvCxnSpPr>
              <p:cNvPr id="49" name="Conector reto 48">
                <a:extLst>
                  <a:ext uri="{FF2B5EF4-FFF2-40B4-BE49-F238E27FC236}">
                    <a16:creationId xmlns:a16="http://schemas.microsoft.com/office/drawing/2014/main" id="{39C65B6E-EAAF-4192-9404-6E271C957D8D}"/>
                  </a:ext>
                </a:extLst>
              </p:cNvPr>
              <p:cNvCxnSpPr/>
              <p:nvPr/>
            </p:nvCxnSpPr>
            <p:spPr>
              <a:xfrm>
                <a:off x="3819377" y="4152273"/>
                <a:ext cx="914400" cy="698023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B1409EB9-2986-41E8-BF6E-FB7429FAF14C}"/>
                  </a:ext>
                </a:extLst>
              </p:cNvPr>
              <p:cNvCxnSpPr>
                <a:stCxn id="41" idx="6"/>
              </p:cNvCxnSpPr>
              <p:nvPr/>
            </p:nvCxnSpPr>
            <p:spPr>
              <a:xfrm>
                <a:off x="4276577" y="3429000"/>
                <a:ext cx="576774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>
                <a:extLst>
                  <a:ext uri="{FF2B5EF4-FFF2-40B4-BE49-F238E27FC236}">
                    <a16:creationId xmlns:a16="http://schemas.microsoft.com/office/drawing/2014/main" id="{0F9C70E2-F3BB-4FBD-B187-FCA1998C1854}"/>
                  </a:ext>
                </a:extLst>
              </p:cNvPr>
              <p:cNvCxnSpPr/>
              <p:nvPr/>
            </p:nvCxnSpPr>
            <p:spPr>
              <a:xfrm flipV="1">
                <a:off x="3819377" y="2178581"/>
                <a:ext cx="914400" cy="461022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Fluxograma: Conector 40">
                <a:extLst>
                  <a:ext uri="{FF2B5EF4-FFF2-40B4-BE49-F238E27FC236}">
                    <a16:creationId xmlns:a16="http://schemas.microsoft.com/office/drawing/2014/main" id="{928F8E21-A38C-404B-B944-E61AA67B8B99}"/>
                  </a:ext>
                </a:extLst>
              </p:cNvPr>
              <p:cNvSpPr/>
              <p:nvPr/>
            </p:nvSpPr>
            <p:spPr>
              <a:xfrm>
                <a:off x="2236762" y="2409092"/>
                <a:ext cx="2039815" cy="2039815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</a:t>
                </a:r>
              </a:p>
            </p:txBody>
          </p:sp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01F22ADE-6E3B-4E73-9CD4-EE3E614BBA6E}"/>
                  </a:ext>
                </a:extLst>
              </p:cNvPr>
              <p:cNvSpPr txBox="1"/>
              <p:nvPr/>
            </p:nvSpPr>
            <p:spPr>
              <a:xfrm>
                <a:off x="4733777" y="1752720"/>
                <a:ext cx="40259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simples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Formado por um único núcleo.</a:t>
                </a:r>
              </a:p>
            </p:txBody>
          </p:sp>
          <p:sp>
            <p:nvSpPr>
              <p:cNvPr id="47" name="CaixaDeTexto 46">
                <a:extLst>
                  <a:ext uri="{FF2B5EF4-FFF2-40B4-BE49-F238E27FC236}">
                    <a16:creationId xmlns:a16="http://schemas.microsoft.com/office/drawing/2014/main" id="{207E6CDA-A3F2-40DA-9357-D2FA04B6574E}"/>
                  </a:ext>
                </a:extLst>
              </p:cNvPr>
              <p:cNvSpPr txBox="1"/>
              <p:nvPr/>
            </p:nvSpPr>
            <p:spPr>
              <a:xfrm>
                <a:off x="4880211" y="3013500"/>
                <a:ext cx="4025910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composto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Formado por dois ou mais núcleos.</a:t>
                </a:r>
              </a:p>
            </p:txBody>
          </p:sp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077D9E30-A956-4A0B-A1B6-296BB2A03E5A}"/>
                  </a:ext>
                </a:extLst>
              </p:cNvPr>
              <p:cNvSpPr txBox="1"/>
              <p:nvPr/>
            </p:nvSpPr>
            <p:spPr>
              <a:xfrm>
                <a:off x="4853351" y="4372283"/>
                <a:ext cx="4025910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determinado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Aparece explicitamente e é representado por pronomes ou substantivos.</a:t>
                </a:r>
              </a:p>
            </p:txBody>
          </p:sp>
        </p:grp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818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C555172-669F-4881-ACBE-B759AA364F7F}"/>
              </a:ext>
            </a:extLst>
          </p:cNvPr>
          <p:cNvSpPr/>
          <p:nvPr/>
        </p:nvSpPr>
        <p:spPr>
          <a:xfrm>
            <a:off x="0" y="0"/>
            <a:ext cx="1659988" cy="6858000"/>
          </a:xfrm>
          <a:prstGeom prst="rect">
            <a:avLst/>
          </a:prstGeom>
          <a:noFill/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sujeito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58A6F5B-FC52-4B8E-8699-397342E8B214}"/>
              </a:ext>
            </a:extLst>
          </p:cNvPr>
          <p:cNvGrpSpPr/>
          <p:nvPr/>
        </p:nvGrpSpPr>
        <p:grpSpPr>
          <a:xfrm>
            <a:off x="1979151" y="559812"/>
            <a:ext cx="9179180" cy="5722473"/>
            <a:chOff x="1979151" y="559812"/>
            <a:chExt cx="9179180" cy="5722473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DEB5C622-73C5-4A8F-9AB2-F08DA774D8E5}"/>
                </a:ext>
              </a:extLst>
            </p:cNvPr>
            <p:cNvSpPr txBox="1"/>
            <p:nvPr/>
          </p:nvSpPr>
          <p:spPr>
            <a:xfrm>
              <a:off x="1979151" y="559812"/>
              <a:ext cx="91791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Há orações em que o sujeito determinado não está expresso explicitamente e pode ser identificado por desinência verbal ou pelo contexto. A esse tipo de sujeito se dá o nome desinencial, oculto ou elíptico.</a:t>
              </a:r>
            </a:p>
          </p:txBody>
        </p: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37C4D81F-0A1A-4727-958A-994AAD03DE5F}"/>
                </a:ext>
              </a:extLst>
            </p:cNvPr>
            <p:cNvGrpSpPr/>
            <p:nvPr/>
          </p:nvGrpSpPr>
          <p:grpSpPr>
            <a:xfrm>
              <a:off x="1979151" y="2118746"/>
              <a:ext cx="8781614" cy="4163539"/>
              <a:chOff x="1979151" y="2118746"/>
              <a:chExt cx="8781614" cy="4163539"/>
            </a:xfrm>
          </p:grpSpPr>
          <p:sp>
            <p:nvSpPr>
              <p:cNvPr id="50" name="CaixaDeTexto 49">
                <a:extLst>
                  <a:ext uri="{FF2B5EF4-FFF2-40B4-BE49-F238E27FC236}">
                    <a16:creationId xmlns:a16="http://schemas.microsoft.com/office/drawing/2014/main" id="{077D9E30-A956-4A0B-A1B6-296BB2A03E5A}"/>
                  </a:ext>
                </a:extLst>
              </p:cNvPr>
              <p:cNvSpPr txBox="1"/>
              <p:nvPr/>
            </p:nvSpPr>
            <p:spPr>
              <a:xfrm>
                <a:off x="1979151" y="2528308"/>
                <a:ext cx="8781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Vamos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olhar para / o que </a:t>
                </a: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estou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sugerindo colecionarmos e por quê /</a:t>
                </a:r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95BB1CA5-439F-4D60-AA87-2702C7432B08}"/>
                  </a:ext>
                </a:extLst>
              </p:cNvPr>
              <p:cNvSpPr txBox="1"/>
              <p:nvPr/>
            </p:nvSpPr>
            <p:spPr>
              <a:xfrm>
                <a:off x="1979151" y="4965743"/>
                <a:ext cx="8781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antes de </a:t>
                </a: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abordarmos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as tradições de coleção do museu</a:t>
                </a:r>
              </a:p>
            </p:txBody>
          </p:sp>
          <p:cxnSp>
            <p:nvCxnSpPr>
              <p:cNvPr id="5" name="Conector reto 4">
                <a:extLst>
                  <a:ext uri="{FF2B5EF4-FFF2-40B4-BE49-F238E27FC236}">
                    <a16:creationId xmlns:a16="http://schemas.microsoft.com/office/drawing/2014/main" id="{B489ACB2-8D52-46D9-8F61-8B43471C8625}"/>
                  </a:ext>
                </a:extLst>
              </p:cNvPr>
              <p:cNvCxnSpPr/>
              <p:nvPr/>
            </p:nvCxnSpPr>
            <p:spPr>
              <a:xfrm>
                <a:off x="2080591" y="2528308"/>
                <a:ext cx="197457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F84A1C9-A478-478A-8D0D-D8DAC4849CC5}"/>
                  </a:ext>
                </a:extLst>
              </p:cNvPr>
              <p:cNvSpPr txBox="1"/>
              <p:nvPr/>
            </p:nvSpPr>
            <p:spPr>
              <a:xfrm>
                <a:off x="2226365" y="2120792"/>
                <a:ext cx="16599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1ª oração</a:t>
                </a:r>
              </a:p>
            </p:txBody>
          </p:sp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5B1C9747-D6AB-4D44-B186-E3697D3B9F8F}"/>
                  </a:ext>
                </a:extLst>
              </p:cNvPr>
              <p:cNvCxnSpPr/>
              <p:nvPr/>
            </p:nvCxnSpPr>
            <p:spPr>
              <a:xfrm>
                <a:off x="4333461" y="2528308"/>
                <a:ext cx="527151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D6D2E48D-67F0-4D09-9FEB-51A2BD282BAD}"/>
                  </a:ext>
                </a:extLst>
              </p:cNvPr>
              <p:cNvSpPr txBox="1"/>
              <p:nvPr/>
            </p:nvSpPr>
            <p:spPr>
              <a:xfrm>
                <a:off x="6139222" y="2118746"/>
                <a:ext cx="16599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2ª oração</a:t>
                </a:r>
              </a:p>
            </p:txBody>
          </p: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3B3E0EFF-0C12-4E57-BD86-5D89120FE222}"/>
                  </a:ext>
                </a:extLst>
              </p:cNvPr>
              <p:cNvCxnSpPr/>
              <p:nvPr/>
            </p:nvCxnSpPr>
            <p:spPr>
              <a:xfrm>
                <a:off x="2080591" y="4965743"/>
                <a:ext cx="622505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1D3C30FA-2057-4F7C-8810-908A96D380A0}"/>
                  </a:ext>
                </a:extLst>
              </p:cNvPr>
              <p:cNvSpPr txBox="1"/>
              <p:nvPr/>
            </p:nvSpPr>
            <p:spPr>
              <a:xfrm>
                <a:off x="4363126" y="4565634"/>
                <a:ext cx="16599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3ª oração</a:t>
                </a:r>
              </a:p>
            </p:txBody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7DE4446C-C65E-4836-B5A6-2AFBA6CCD181}"/>
                  </a:ext>
                </a:extLst>
              </p:cNvPr>
              <p:cNvSpPr txBox="1"/>
              <p:nvPr/>
            </p:nvSpPr>
            <p:spPr>
              <a:xfrm>
                <a:off x="2006724" y="3201795"/>
                <a:ext cx="1980000" cy="72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 desinencial: nós</a:t>
                </a:r>
              </a:p>
            </p:txBody>
          </p:sp>
          <p:cxnSp>
            <p:nvCxnSpPr>
              <p:cNvPr id="13" name="Conector de Seta Reta 12">
                <a:extLst>
                  <a:ext uri="{FF2B5EF4-FFF2-40B4-BE49-F238E27FC236}">
                    <a16:creationId xmlns:a16="http://schemas.microsoft.com/office/drawing/2014/main" id="{D8DDE678-3F0F-4360-AEB3-EE40769AE61C}"/>
                  </a:ext>
                </a:extLst>
              </p:cNvPr>
              <p:cNvCxnSpPr/>
              <p:nvPr/>
            </p:nvCxnSpPr>
            <p:spPr>
              <a:xfrm>
                <a:off x="2517913" y="2901914"/>
                <a:ext cx="0" cy="3051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7CFEF818-2B3D-4799-B653-2F4977B7908F}"/>
                  </a:ext>
                </a:extLst>
              </p:cNvPr>
              <p:cNvSpPr txBox="1"/>
              <p:nvPr/>
            </p:nvSpPr>
            <p:spPr>
              <a:xfrm>
                <a:off x="4954210" y="3201795"/>
                <a:ext cx="1980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 desinencial: eu</a:t>
                </a:r>
              </a:p>
            </p:txBody>
          </p:sp>
          <p:cxnSp>
            <p:nvCxnSpPr>
              <p:cNvPr id="25" name="Conector de Seta Reta 24">
                <a:extLst>
                  <a:ext uri="{FF2B5EF4-FFF2-40B4-BE49-F238E27FC236}">
                    <a16:creationId xmlns:a16="http://schemas.microsoft.com/office/drawing/2014/main" id="{A49C41B9-8B1D-4912-A388-226B1562F1C6}"/>
                  </a:ext>
                </a:extLst>
              </p:cNvPr>
              <p:cNvCxnSpPr/>
              <p:nvPr/>
            </p:nvCxnSpPr>
            <p:spPr>
              <a:xfrm>
                <a:off x="5320748" y="2888506"/>
                <a:ext cx="0" cy="3051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99E43661-FFD9-4E04-ABE4-A33C16F5A654}"/>
                  </a:ext>
                </a:extLst>
              </p:cNvPr>
              <p:cNvSpPr txBox="1"/>
              <p:nvPr/>
            </p:nvSpPr>
            <p:spPr>
              <a:xfrm>
                <a:off x="3067878" y="5635954"/>
                <a:ext cx="1980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 desinencial: nós</a:t>
                </a:r>
              </a:p>
            </p:txBody>
          </p:sp>
          <p:cxnSp>
            <p:nvCxnSpPr>
              <p:cNvPr id="28" name="Conector de Seta Reta 27">
                <a:extLst>
                  <a:ext uri="{FF2B5EF4-FFF2-40B4-BE49-F238E27FC236}">
                    <a16:creationId xmlns:a16="http://schemas.microsoft.com/office/drawing/2014/main" id="{3E2B4A7C-62AA-451D-9A53-0959C5E26D7E}"/>
                  </a:ext>
                </a:extLst>
              </p:cNvPr>
              <p:cNvCxnSpPr/>
              <p:nvPr/>
            </p:nvCxnSpPr>
            <p:spPr>
              <a:xfrm>
                <a:off x="3564835" y="5321328"/>
                <a:ext cx="0" cy="3051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171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C555172-669F-4881-ACBE-B759AA364F7F}"/>
              </a:ext>
            </a:extLst>
          </p:cNvPr>
          <p:cNvSpPr/>
          <p:nvPr/>
        </p:nvSpPr>
        <p:spPr>
          <a:xfrm>
            <a:off x="10691404" y="0"/>
            <a:ext cx="165998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Tipos de sujeito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E043687-B049-475B-9CA2-03A49ACD41F7}"/>
              </a:ext>
            </a:extLst>
          </p:cNvPr>
          <p:cNvGrpSpPr/>
          <p:nvPr/>
        </p:nvGrpSpPr>
        <p:grpSpPr>
          <a:xfrm>
            <a:off x="487475" y="474655"/>
            <a:ext cx="9531168" cy="6275018"/>
            <a:chOff x="487475" y="474655"/>
            <a:chExt cx="9531168" cy="6275018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0C0F0F2C-7F60-4D3C-A93C-1125EE0F3A9A}"/>
                </a:ext>
              </a:extLst>
            </p:cNvPr>
            <p:cNvGrpSpPr/>
            <p:nvPr/>
          </p:nvGrpSpPr>
          <p:grpSpPr>
            <a:xfrm>
              <a:off x="487475" y="474655"/>
              <a:ext cx="9531168" cy="6275018"/>
              <a:chOff x="487475" y="474655"/>
              <a:chExt cx="9531168" cy="6275018"/>
            </a:xfrm>
          </p:grpSpPr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EDC9A61E-1E2B-4357-B922-00D4015FF809}"/>
                  </a:ext>
                </a:extLst>
              </p:cNvPr>
              <p:cNvGrpSpPr/>
              <p:nvPr/>
            </p:nvGrpSpPr>
            <p:grpSpPr>
              <a:xfrm>
                <a:off x="487475" y="474655"/>
                <a:ext cx="9531168" cy="6275018"/>
                <a:chOff x="487475" y="540915"/>
                <a:chExt cx="9531168" cy="6275018"/>
              </a:xfrm>
            </p:grpSpPr>
            <p:cxnSp>
              <p:nvCxnSpPr>
                <p:cNvPr id="49" name="Conector reto 48">
                  <a:extLst>
                    <a:ext uri="{FF2B5EF4-FFF2-40B4-BE49-F238E27FC236}">
                      <a16:creationId xmlns:a16="http://schemas.microsoft.com/office/drawing/2014/main" id="{39C65B6E-EAAF-4192-9404-6E271C957D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38786" y="4047242"/>
                  <a:ext cx="1245703" cy="1336883"/>
                </a:xfrm>
                <a:prstGeom prst="line">
                  <a:avLst/>
                </a:prstGeom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ector reto 42">
                  <a:extLst>
                    <a:ext uri="{FF2B5EF4-FFF2-40B4-BE49-F238E27FC236}">
                      <a16:creationId xmlns:a16="http://schemas.microsoft.com/office/drawing/2014/main" id="{0F9C70E2-F3BB-4FBD-B187-FCA1998C18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38786" y="807270"/>
                  <a:ext cx="1245704" cy="1427365"/>
                </a:xfrm>
                <a:prstGeom prst="line">
                  <a:avLst/>
                </a:prstGeom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Fluxograma: Conector 40">
                  <a:extLst>
                    <a:ext uri="{FF2B5EF4-FFF2-40B4-BE49-F238E27FC236}">
                      <a16:creationId xmlns:a16="http://schemas.microsoft.com/office/drawing/2014/main" id="{928F8E21-A38C-404B-B944-E61AA67B8B99}"/>
                    </a:ext>
                  </a:extLst>
                </p:cNvPr>
                <p:cNvSpPr/>
                <p:nvPr/>
              </p:nvSpPr>
              <p:spPr>
                <a:xfrm>
                  <a:off x="487475" y="2052315"/>
                  <a:ext cx="2039815" cy="2039815"/>
                </a:xfrm>
                <a:prstGeom prst="flowChartConnector">
                  <a:avLst/>
                </a:prstGeom>
                <a:solidFill>
                  <a:srgbClr val="FFFFFF"/>
                </a:solidFill>
                <a:ln>
                  <a:solidFill>
                    <a:srgbClr val="9B835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D683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sujeito</a:t>
                  </a:r>
                </a:p>
              </p:txBody>
            </p:sp>
            <p:sp>
              <p:nvSpPr>
                <p:cNvPr id="44" name="CaixaDeTexto 43">
                  <a:extLst>
                    <a:ext uri="{FF2B5EF4-FFF2-40B4-BE49-F238E27FC236}">
                      <a16:creationId xmlns:a16="http://schemas.microsoft.com/office/drawing/2014/main" id="{01F22ADE-6E3B-4E73-9CD4-EE3E614BBA6E}"/>
                    </a:ext>
                  </a:extLst>
                </p:cNvPr>
                <p:cNvSpPr txBox="1"/>
                <p:nvPr/>
              </p:nvSpPr>
              <p:spPr>
                <a:xfrm>
                  <a:off x="2984490" y="540915"/>
                  <a:ext cx="7034153" cy="4739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indeterminado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Não pode ser identificado; a referência a ele é imprecisa.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 oração com sujeito indeterminado pode ser identificada:</a:t>
                  </a: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com verbo na 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3ª pessoa do plural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Exemplo: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Vão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explicar o meme!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Verbo na </a:t>
                  </a: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3ª pessoa do plural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com verbo na 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3ª pessoa do singular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, seguido pelo 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índice de indeterminação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do sujeito (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se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).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Exemplo: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Pode-se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entender o meme como uma brincadeira.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Verbo na </a:t>
                  </a: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3ª pessoa do singular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+ índice de indeterminação do sujeito (</a:t>
                  </a: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se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)</a:t>
                  </a:r>
                </a:p>
              </p:txBody>
            </p:sp>
            <p:sp>
              <p:nvSpPr>
                <p:cNvPr id="50" name="CaixaDeTexto 49">
                  <a:extLst>
                    <a:ext uri="{FF2B5EF4-FFF2-40B4-BE49-F238E27FC236}">
                      <a16:creationId xmlns:a16="http://schemas.microsoft.com/office/drawing/2014/main" id="{077D9E30-A956-4A0B-A1B6-296BB2A03E5A}"/>
                    </a:ext>
                  </a:extLst>
                </p:cNvPr>
                <p:cNvSpPr txBox="1"/>
                <p:nvPr/>
              </p:nvSpPr>
              <p:spPr>
                <a:xfrm>
                  <a:off x="2984489" y="5215495"/>
                  <a:ext cx="7034153" cy="16004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oração sem sujeito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Apresenta um verbo impessoal, que não faz referência a nenhuma pessoa do discurso.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Exemplo: [...] ainda 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há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muito trabalho para ser feito...</a:t>
                  </a:r>
                </a:p>
              </p:txBody>
            </p:sp>
          </p:grpSp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E54ECD65-B350-477E-ACFC-3C85ACF9687E}"/>
                  </a:ext>
                </a:extLst>
              </p:cNvPr>
              <p:cNvCxnSpPr/>
              <p:nvPr/>
            </p:nvCxnSpPr>
            <p:spPr>
              <a:xfrm>
                <a:off x="3117316" y="2411897"/>
                <a:ext cx="40776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57645CA5-7F0C-4CFC-BB7C-0EE0F354B89B}"/>
                </a:ext>
              </a:extLst>
            </p:cNvPr>
            <p:cNvCxnSpPr>
              <a:cxnSpLocks/>
            </p:cNvCxnSpPr>
            <p:nvPr/>
          </p:nvCxnSpPr>
          <p:spPr>
            <a:xfrm>
              <a:off x="3077560" y="4293705"/>
              <a:ext cx="96435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678" y="0"/>
            <a:ext cx="12307629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987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19CC52E-4C8E-4A72-A317-3A4858DA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158" y="334526"/>
            <a:ext cx="6013174" cy="1325563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Acento diferencial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007DD62-12BD-43F1-BFEA-F7B29BA82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239190" cy="4410538"/>
          </a:xfrm>
          <a:ln w="15875">
            <a:noFill/>
            <a:prstDash val="sysDash"/>
          </a:ln>
        </p:spPr>
        <p:txBody>
          <a:bodyPr tIns="216000">
            <a:normAutofit fontScale="85000" lnSpcReduction="20000"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Usado para permitir a identificação das palavras homófonas </a:t>
            </a:r>
            <a:b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(que têm a mesma pronúncia).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Obrigatório nos seguintes casos.</a:t>
            </a:r>
            <a:endParaRPr lang="pt-BR" sz="2200" b="1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pt-BR" sz="2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Você não </a:t>
            </a:r>
            <a:r>
              <a:rPr lang="pt-BR" sz="2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pôs</a:t>
            </a:r>
            <a:r>
              <a:rPr lang="pt-BR" sz="22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molho o bastante no macarrão!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Você </a:t>
            </a:r>
            <a:r>
              <a:rPr lang="pt-BR" sz="2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pôs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demais! Agora precisa </a:t>
            </a:r>
            <a:r>
              <a:rPr lang="pt-BR" sz="2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pôr</a:t>
            </a:r>
            <a:r>
              <a:rPr lang="pt-BR" sz="22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mais macarrão!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DFC6C5B-3124-4909-B3F6-A55754487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632" y="3170996"/>
            <a:ext cx="7345168" cy="168495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574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4">
            <a:extLst>
              <a:ext uri="{FF2B5EF4-FFF2-40B4-BE49-F238E27FC236}">
                <a16:creationId xmlns:a16="http://schemas.microsoft.com/office/drawing/2014/main" id="{389488D7-6C93-4DB5-9AF2-0419689BC0D6}"/>
              </a:ext>
            </a:extLst>
          </p:cNvPr>
          <p:cNvSpPr txBox="1">
            <a:spLocks/>
          </p:cNvSpPr>
          <p:nvPr/>
        </p:nvSpPr>
        <p:spPr>
          <a:xfrm>
            <a:off x="3503621" y="472946"/>
            <a:ext cx="6013174" cy="972000"/>
          </a:xfrm>
          <a:prstGeom prst="rect">
            <a:avLst/>
          </a:prstGeom>
          <a:solidFill>
            <a:srgbClr val="6D6834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610C369-15FD-4236-8A94-7498A0EB8CFF}"/>
              </a:ext>
            </a:extLst>
          </p:cNvPr>
          <p:cNvGrpSpPr/>
          <p:nvPr/>
        </p:nvGrpSpPr>
        <p:grpSpPr>
          <a:xfrm>
            <a:off x="277487" y="1342263"/>
            <a:ext cx="11637024" cy="5068227"/>
            <a:chOff x="277487" y="1342263"/>
            <a:chExt cx="11637024" cy="5068227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E2A86C53-0D7D-4109-BADA-9FEFE13BDED4}"/>
                </a:ext>
              </a:extLst>
            </p:cNvPr>
            <p:cNvSpPr/>
            <p:nvPr/>
          </p:nvSpPr>
          <p:spPr>
            <a:xfrm>
              <a:off x="277487" y="1342264"/>
              <a:ext cx="2772000" cy="171763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9B8357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onector reto 18">
              <a:extLst>
                <a:ext uri="{FF2B5EF4-FFF2-40B4-BE49-F238E27FC236}">
                  <a16:creationId xmlns:a16="http://schemas.microsoft.com/office/drawing/2014/main" id="{DC4F2D37-C92C-40BD-8D4C-930DEDF250B0}"/>
                </a:ext>
              </a:extLst>
            </p:cNvPr>
            <p:cNvSpPr/>
            <p:nvPr/>
          </p:nvSpPr>
          <p:spPr>
            <a:xfrm>
              <a:off x="277489" y="1342263"/>
              <a:ext cx="0" cy="4866457"/>
            </a:xfrm>
            <a:prstGeom prst="line">
              <a:avLst/>
            </a:prstGeom>
            <a:ln w="2222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9210F08C-FE11-4282-A4F2-E0141675F62D}"/>
                </a:ext>
              </a:extLst>
            </p:cNvPr>
            <p:cNvSpPr/>
            <p:nvPr/>
          </p:nvSpPr>
          <p:spPr>
            <a:xfrm>
              <a:off x="391047" y="3197595"/>
              <a:ext cx="2715293" cy="3212895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Palavras ou expressões que acompanham um nome para caracterizar, especificar ou detalhar seu sentido em uma oração.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Essas palavras referem-se ao nome que ocupa a posição de núcleo.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C7C5E547-041D-4C0F-B969-EEBACDF55C12}"/>
                </a:ext>
              </a:extLst>
            </p:cNvPr>
            <p:cNvSpPr txBox="1"/>
            <p:nvPr/>
          </p:nvSpPr>
          <p:spPr>
            <a:xfrm>
              <a:off x="348049" y="1892476"/>
              <a:ext cx="2520000" cy="6126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08000" tIns="180000" rIns="10800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Conceito</a:t>
              </a:r>
            </a:p>
          </p:txBody>
        </p:sp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921D32-88A0-4CE5-8BBD-52FBF45091ED}"/>
                </a:ext>
              </a:extLst>
            </p:cNvPr>
            <p:cNvGrpSpPr/>
            <p:nvPr/>
          </p:nvGrpSpPr>
          <p:grpSpPr>
            <a:xfrm>
              <a:off x="3473591" y="2096031"/>
              <a:ext cx="2822024" cy="4210205"/>
              <a:chOff x="3012604" y="1755322"/>
              <a:chExt cx="2822024" cy="4210205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45F5AD2A-FF20-4B59-894E-559E2D4E7CE3}"/>
                  </a:ext>
                </a:extLst>
              </p:cNvPr>
              <p:cNvSpPr/>
              <p:nvPr/>
            </p:nvSpPr>
            <p:spPr>
              <a:xfrm>
                <a:off x="3034497" y="1774264"/>
                <a:ext cx="2800131" cy="172520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9B8357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Conector reto 10">
                <a:extLst>
                  <a:ext uri="{FF2B5EF4-FFF2-40B4-BE49-F238E27FC236}">
                    <a16:creationId xmlns:a16="http://schemas.microsoft.com/office/drawing/2014/main" id="{798B6748-DBF2-43BA-9275-5B6FC6E46B7F}"/>
                  </a:ext>
                </a:extLst>
              </p:cNvPr>
              <p:cNvSpPr/>
              <p:nvPr/>
            </p:nvSpPr>
            <p:spPr>
              <a:xfrm flipH="1">
                <a:off x="3012604" y="1755322"/>
                <a:ext cx="0" cy="3901372"/>
              </a:xfrm>
              <a:prstGeom prst="line">
                <a:avLst/>
              </a:prstGeom>
              <a:ln w="2222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90EC2328-A5C9-4F94-8172-7ED8DA50838E}"/>
                  </a:ext>
                </a:extLst>
              </p:cNvPr>
              <p:cNvSpPr/>
              <p:nvPr/>
            </p:nvSpPr>
            <p:spPr>
              <a:xfrm>
                <a:off x="3163664" y="3769527"/>
                <a:ext cx="2589565" cy="2196000"/>
              </a:xfrm>
              <a:custGeom>
                <a:avLst/>
                <a:gdLst>
                  <a:gd name="connsiteX0" fmla="*/ 0 w 2175669"/>
                  <a:gd name="connsiteY0" fmla="*/ 0 h 2175669"/>
                  <a:gd name="connsiteX1" fmla="*/ 2175669 w 2175669"/>
                  <a:gd name="connsiteY1" fmla="*/ 0 h 2175669"/>
                  <a:gd name="connsiteX2" fmla="*/ 2175669 w 2175669"/>
                  <a:gd name="connsiteY2" fmla="*/ 2175669 h 2175669"/>
                  <a:gd name="connsiteX3" fmla="*/ 0 w 2175669"/>
                  <a:gd name="connsiteY3" fmla="*/ 2175669 h 2175669"/>
                  <a:gd name="connsiteX4" fmla="*/ 0 w 2175669"/>
                  <a:gd name="connsiteY4" fmla="*/ 0 h 2175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5669" h="2175669">
                    <a:moveTo>
                      <a:pt x="0" y="0"/>
                    </a:moveTo>
                    <a:lnTo>
                      <a:pt x="2175669" y="0"/>
                    </a:lnTo>
                    <a:lnTo>
                      <a:pt x="2175669" y="2175669"/>
                    </a:lnTo>
                    <a:lnTo>
                      <a:pt x="0" y="217566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É representado por adjetivo, uma locução adjetiva e outros determinantes: artigo, pronome, numeral.</a:t>
                </a:r>
                <a:endPara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EC041790-2563-43F5-A77F-B29B6C19C71D}"/>
                  </a:ext>
                </a:extLst>
              </p:cNvPr>
              <p:cNvSpPr txBox="1"/>
              <p:nvPr/>
            </p:nvSpPr>
            <p:spPr>
              <a:xfrm>
                <a:off x="3196910" y="2188824"/>
                <a:ext cx="2520000" cy="612645"/>
              </a:xfrm>
              <a:prstGeom prst="rect">
                <a:avLst/>
              </a:prstGeom>
              <a:noFill/>
            </p:spPr>
            <p:txBody>
              <a:bodyPr wrap="square" lIns="36000" tIns="180000" rIns="36000" bIns="0" rtlCol="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D68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Representação</a:t>
                </a:r>
              </a:p>
            </p:txBody>
          </p:sp>
        </p:grp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3B4BA258-9A3F-4D9C-A150-58429EBD34B9}"/>
                </a:ext>
              </a:extLst>
            </p:cNvPr>
            <p:cNvSpPr txBox="1"/>
            <p:nvPr/>
          </p:nvSpPr>
          <p:spPr>
            <a:xfrm>
              <a:off x="7243643" y="3544794"/>
              <a:ext cx="4670868" cy="2477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</a:t>
              </a: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200" b="0" i="0" u="sng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instantaneidade</a:t>
              </a: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da internet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um sinal da nossa cultura digital.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E48312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0CF8D8B0-D592-4314-AFFF-67D742DCF38A}"/>
                </a:ext>
              </a:extLst>
            </p:cNvPr>
            <p:cNvSpPr txBox="1"/>
            <p:nvPr/>
          </p:nvSpPr>
          <p:spPr>
            <a:xfrm>
              <a:off x="7041558" y="2456072"/>
              <a:ext cx="2088000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adjunto adnominal</a:t>
              </a:r>
            </a:p>
          </p:txBody>
        </p:sp>
        <p:cxnSp>
          <p:nvCxnSpPr>
            <p:cNvPr id="42" name="Conector de Seta Reta 41">
              <a:extLst>
                <a:ext uri="{FF2B5EF4-FFF2-40B4-BE49-F238E27FC236}">
                  <a16:creationId xmlns:a16="http://schemas.microsoft.com/office/drawing/2014/main" id="{D0035204-4A93-4143-9512-9857D9FAA3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3673" y="3019443"/>
              <a:ext cx="0" cy="4798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9871ADB1-3D38-4216-876D-72FEB5EEFB06}"/>
                </a:ext>
              </a:extLst>
            </p:cNvPr>
            <p:cNvSpPr txBox="1"/>
            <p:nvPr/>
          </p:nvSpPr>
          <p:spPr>
            <a:xfrm>
              <a:off x="7635077" y="4456460"/>
              <a:ext cx="1944000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núcleo do sujeito</a:t>
              </a: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2F3DAFD5-9389-418B-AA67-A4B806930B49}"/>
                </a:ext>
              </a:extLst>
            </p:cNvPr>
            <p:cNvSpPr txBox="1"/>
            <p:nvPr/>
          </p:nvSpPr>
          <p:spPr>
            <a:xfrm>
              <a:off x="9662911" y="2812381"/>
              <a:ext cx="2088000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adjunto adnominal</a:t>
              </a:r>
            </a:p>
          </p:txBody>
        </p:sp>
        <p:cxnSp>
          <p:nvCxnSpPr>
            <p:cNvPr id="47" name="Conector de Seta Reta 46">
              <a:extLst>
                <a:ext uri="{FF2B5EF4-FFF2-40B4-BE49-F238E27FC236}">
                  <a16:creationId xmlns:a16="http://schemas.microsoft.com/office/drawing/2014/main" id="{B9FF8D1F-F9EB-4A76-9DAB-CFACF890C063}"/>
                </a:ext>
              </a:extLst>
            </p:cNvPr>
            <p:cNvCxnSpPr/>
            <p:nvPr/>
          </p:nvCxnSpPr>
          <p:spPr>
            <a:xfrm>
              <a:off x="8468751" y="3995225"/>
              <a:ext cx="0" cy="360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de Seta Reta 48">
              <a:extLst>
                <a:ext uri="{FF2B5EF4-FFF2-40B4-BE49-F238E27FC236}">
                  <a16:creationId xmlns:a16="http://schemas.microsoft.com/office/drawing/2014/main" id="{44D54AE7-DA45-43E4-AA25-45372D8D4608}"/>
                </a:ext>
              </a:extLst>
            </p:cNvPr>
            <p:cNvCxnSpPr/>
            <p:nvPr/>
          </p:nvCxnSpPr>
          <p:spPr>
            <a:xfrm flipV="1">
              <a:off x="10438228" y="3259361"/>
              <a:ext cx="268683" cy="2854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301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4">
            <a:extLst>
              <a:ext uri="{FF2B5EF4-FFF2-40B4-BE49-F238E27FC236}">
                <a16:creationId xmlns:a16="http://schemas.microsoft.com/office/drawing/2014/main" id="{389488D7-6C93-4DB5-9AF2-0419689BC0D6}"/>
              </a:ext>
            </a:extLst>
          </p:cNvPr>
          <p:cNvSpPr txBox="1">
            <a:spLocks/>
          </p:cNvSpPr>
          <p:nvPr/>
        </p:nvSpPr>
        <p:spPr>
          <a:xfrm>
            <a:off x="2735784" y="709736"/>
            <a:ext cx="6013174" cy="972000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567FE0C-21A4-41AB-94F0-DC243B26453A}"/>
              </a:ext>
            </a:extLst>
          </p:cNvPr>
          <p:cNvGrpSpPr/>
          <p:nvPr/>
        </p:nvGrpSpPr>
        <p:grpSpPr>
          <a:xfrm>
            <a:off x="1059219" y="2096496"/>
            <a:ext cx="10641902" cy="4104450"/>
            <a:chOff x="1059219" y="2096496"/>
            <a:chExt cx="10641902" cy="4104450"/>
          </a:xfrm>
        </p:grpSpPr>
        <p:sp>
          <p:nvSpPr>
            <p:cNvPr id="19" name="Conector reto 18">
              <a:extLst>
                <a:ext uri="{FF2B5EF4-FFF2-40B4-BE49-F238E27FC236}">
                  <a16:creationId xmlns:a16="http://schemas.microsoft.com/office/drawing/2014/main" id="{DC4F2D37-C92C-40BD-8D4C-930DEDF250B0}"/>
                </a:ext>
              </a:extLst>
            </p:cNvPr>
            <p:cNvSpPr/>
            <p:nvPr/>
          </p:nvSpPr>
          <p:spPr>
            <a:xfrm>
              <a:off x="1059219" y="2096496"/>
              <a:ext cx="0" cy="4104450"/>
            </a:xfrm>
            <a:prstGeom prst="line">
              <a:avLst/>
            </a:prstGeom>
            <a:ln w="2222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9210F08C-FE11-4282-A4F2-E0141675F62D}"/>
                </a:ext>
              </a:extLst>
            </p:cNvPr>
            <p:cNvSpPr/>
            <p:nvPr/>
          </p:nvSpPr>
          <p:spPr>
            <a:xfrm>
              <a:off x="1287980" y="2321579"/>
              <a:ext cx="2588923" cy="3348000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adjunto adnominal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expande o núcleo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(substantivo) de um termo da oração, tanto no sujeito quanto no predicado. Por isso, pode haver adjuntos adnominais que ampliem o sentido do núcleo do objeto.</a:t>
              </a:r>
            </a:p>
          </p:txBody>
        </p:sp>
        <p:grpSp>
          <p:nvGrpSpPr>
            <p:cNvPr id="88" name="Agrupar 87">
              <a:extLst>
                <a:ext uri="{FF2B5EF4-FFF2-40B4-BE49-F238E27FC236}">
                  <a16:creationId xmlns:a16="http://schemas.microsoft.com/office/drawing/2014/main" id="{D8748B7D-8D8A-4F89-8ACD-613B4AB63BB9}"/>
                </a:ext>
              </a:extLst>
            </p:cNvPr>
            <p:cNvGrpSpPr/>
            <p:nvPr/>
          </p:nvGrpSpPr>
          <p:grpSpPr>
            <a:xfrm>
              <a:off x="4861121" y="2321579"/>
              <a:ext cx="6840000" cy="3529369"/>
              <a:chOff x="4730908" y="3063540"/>
              <a:chExt cx="6840000" cy="3529369"/>
            </a:xfrm>
          </p:grpSpPr>
          <p:sp>
            <p:nvSpPr>
              <p:cNvPr id="26" name="CaixaDeTexto 25">
                <a:extLst>
                  <a:ext uri="{FF2B5EF4-FFF2-40B4-BE49-F238E27FC236}">
                    <a16:creationId xmlns:a16="http://schemas.microsoft.com/office/drawing/2014/main" id="{3B4BA258-9A3F-4D9C-A150-58429EBD34B9}"/>
                  </a:ext>
                </a:extLst>
              </p:cNvPr>
              <p:cNvSpPr txBox="1"/>
              <p:nvPr/>
            </p:nvSpPr>
            <p:spPr>
              <a:xfrm>
                <a:off x="4730908" y="4078010"/>
                <a:ext cx="6840000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internet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da sala de aula facilita as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pesquisas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escolares.</a:t>
                </a:r>
                <a:endPara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0CF8D8B0-D592-4314-AFFF-67D742DCF38A}"/>
                  </a:ext>
                </a:extLst>
              </p:cNvPr>
              <p:cNvSpPr txBox="1"/>
              <p:nvPr/>
            </p:nvSpPr>
            <p:spPr>
              <a:xfrm>
                <a:off x="5605090" y="3075161"/>
                <a:ext cx="10080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</a:t>
                </a:r>
              </a:p>
            </p:txBody>
          </p:sp>
          <p:cxnSp>
            <p:nvCxnSpPr>
              <p:cNvPr id="42" name="Conector de Seta Reta 41">
                <a:extLst>
                  <a:ext uri="{FF2B5EF4-FFF2-40B4-BE49-F238E27FC236}">
                    <a16:creationId xmlns:a16="http://schemas.microsoft.com/office/drawing/2014/main" id="{D0035204-4A93-4143-9512-9857D9FAA3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9090" y="3598173"/>
                <a:ext cx="0" cy="479837"/>
              </a:xfrm>
              <a:prstGeom prst="straightConnector1">
                <a:avLst/>
              </a:prstGeom>
              <a:ln w="952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CaixaDeTexto 42">
                <a:extLst>
                  <a:ext uri="{FF2B5EF4-FFF2-40B4-BE49-F238E27FC236}">
                    <a16:creationId xmlns:a16="http://schemas.microsoft.com/office/drawing/2014/main" id="{9871ADB1-3D38-4216-876D-72FEB5EEFB06}"/>
                  </a:ext>
                </a:extLst>
              </p:cNvPr>
              <p:cNvSpPr txBox="1"/>
              <p:nvPr/>
            </p:nvSpPr>
            <p:spPr>
              <a:xfrm>
                <a:off x="4799185" y="4891355"/>
                <a:ext cx="122150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núcleo do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</a:t>
                </a:r>
              </a:p>
            </p:txBody>
          </p:sp>
          <p:sp>
            <p:nvSpPr>
              <p:cNvPr id="44" name="CaixaDeTexto 43">
                <a:extLst>
                  <a:ext uri="{FF2B5EF4-FFF2-40B4-BE49-F238E27FC236}">
                    <a16:creationId xmlns:a16="http://schemas.microsoft.com/office/drawing/2014/main" id="{2F3DAFD5-9389-418B-AA67-A4B806930B49}"/>
                  </a:ext>
                </a:extLst>
              </p:cNvPr>
              <p:cNvSpPr txBox="1"/>
              <p:nvPr/>
            </p:nvSpPr>
            <p:spPr>
              <a:xfrm>
                <a:off x="8858227" y="3063540"/>
                <a:ext cx="13320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predicado</a:t>
                </a:r>
              </a:p>
            </p:txBody>
          </p:sp>
          <p:cxnSp>
            <p:nvCxnSpPr>
              <p:cNvPr id="47" name="Conector de Seta Reta 46">
                <a:extLst>
                  <a:ext uri="{FF2B5EF4-FFF2-40B4-BE49-F238E27FC236}">
                    <a16:creationId xmlns:a16="http://schemas.microsoft.com/office/drawing/2014/main" id="{B9FF8D1F-F9EB-4A76-9DAB-CFACF890C063}"/>
                  </a:ext>
                </a:extLst>
              </p:cNvPr>
              <p:cNvCxnSpPr/>
              <p:nvPr/>
            </p:nvCxnSpPr>
            <p:spPr>
              <a:xfrm>
                <a:off x="5460368" y="4431322"/>
                <a:ext cx="0" cy="36000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>
                <a:extLst>
                  <a:ext uri="{FF2B5EF4-FFF2-40B4-BE49-F238E27FC236}">
                    <a16:creationId xmlns:a16="http://schemas.microsoft.com/office/drawing/2014/main" id="{22044EF4-B883-45C9-94BF-33FA65618A0E}"/>
                  </a:ext>
                </a:extLst>
              </p:cNvPr>
              <p:cNvCxnSpPr/>
              <p:nvPr/>
            </p:nvCxnSpPr>
            <p:spPr>
              <a:xfrm>
                <a:off x="4853354" y="4078010"/>
                <a:ext cx="2785403" cy="0"/>
              </a:xfrm>
              <a:prstGeom prst="line">
                <a:avLst/>
              </a:prstGeom>
              <a:ln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to 56">
                <a:extLst>
                  <a:ext uri="{FF2B5EF4-FFF2-40B4-BE49-F238E27FC236}">
                    <a16:creationId xmlns:a16="http://schemas.microsoft.com/office/drawing/2014/main" id="{8AD0EC9C-4244-4AF6-87D4-F5D8C0AA28C2}"/>
                  </a:ext>
                </a:extLst>
              </p:cNvPr>
              <p:cNvCxnSpPr/>
              <p:nvPr/>
            </p:nvCxnSpPr>
            <p:spPr>
              <a:xfrm>
                <a:off x="5983456" y="4431322"/>
                <a:ext cx="1692000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to 58">
                <a:extLst>
                  <a:ext uri="{FF2B5EF4-FFF2-40B4-BE49-F238E27FC236}">
                    <a16:creationId xmlns:a16="http://schemas.microsoft.com/office/drawing/2014/main" id="{941A6346-54FA-46BB-AC89-C6322F069A31}"/>
                  </a:ext>
                </a:extLst>
              </p:cNvPr>
              <p:cNvCxnSpPr/>
              <p:nvPr/>
            </p:nvCxnSpPr>
            <p:spPr>
              <a:xfrm>
                <a:off x="4797082" y="4431322"/>
                <a:ext cx="182880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ector reto 60">
                <a:extLst>
                  <a:ext uri="{FF2B5EF4-FFF2-40B4-BE49-F238E27FC236}">
                    <a16:creationId xmlns:a16="http://schemas.microsoft.com/office/drawing/2014/main" id="{57475B9D-444C-4C51-951C-18150B8BFA52}"/>
                  </a:ext>
                </a:extLst>
              </p:cNvPr>
              <p:cNvCxnSpPr/>
              <p:nvPr/>
            </p:nvCxnSpPr>
            <p:spPr>
              <a:xfrm>
                <a:off x="7797737" y="4078010"/>
                <a:ext cx="3452981" cy="0"/>
              </a:xfrm>
              <a:prstGeom prst="line">
                <a:avLst/>
              </a:prstGeom>
              <a:ln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to 62">
                <a:extLst>
                  <a:ext uri="{FF2B5EF4-FFF2-40B4-BE49-F238E27FC236}">
                    <a16:creationId xmlns:a16="http://schemas.microsoft.com/office/drawing/2014/main" id="{DCF301C3-CE12-4039-A847-CA7056B2BD2A}"/>
                  </a:ext>
                </a:extLst>
              </p:cNvPr>
              <p:cNvCxnSpPr/>
              <p:nvPr/>
            </p:nvCxnSpPr>
            <p:spPr>
              <a:xfrm>
                <a:off x="8558370" y="4431322"/>
                <a:ext cx="248005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to 64">
                <a:extLst>
                  <a:ext uri="{FF2B5EF4-FFF2-40B4-BE49-F238E27FC236}">
                    <a16:creationId xmlns:a16="http://schemas.microsoft.com/office/drawing/2014/main" id="{6D4E01AE-32FB-42C5-BFF3-C6741E9907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32985" y="4431322"/>
                <a:ext cx="115355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ector reto 66">
                <a:extLst>
                  <a:ext uri="{FF2B5EF4-FFF2-40B4-BE49-F238E27FC236}">
                    <a16:creationId xmlns:a16="http://schemas.microsoft.com/office/drawing/2014/main" id="{6B864B39-B43B-47EC-A833-465EF05FC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34158" y="4431322"/>
                <a:ext cx="1153550" cy="0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to 68">
                <a:extLst>
                  <a:ext uri="{FF2B5EF4-FFF2-40B4-BE49-F238E27FC236}">
                    <a16:creationId xmlns:a16="http://schemas.microsoft.com/office/drawing/2014/main" id="{39BB8708-1F01-4596-B9CC-374D0BB786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97737" y="4431322"/>
                <a:ext cx="656946" cy="0"/>
              </a:xfrm>
              <a:prstGeom prst="line">
                <a:avLst/>
              </a:prstGeom>
              <a:ln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ector reto 71">
                <a:extLst>
                  <a:ext uri="{FF2B5EF4-FFF2-40B4-BE49-F238E27FC236}">
                    <a16:creationId xmlns:a16="http://schemas.microsoft.com/office/drawing/2014/main" id="{4DA4924F-14F4-4D57-B691-D1C772005A7E}"/>
                  </a:ext>
                </a:extLst>
              </p:cNvPr>
              <p:cNvCxnSpPr/>
              <p:nvPr/>
            </p:nvCxnSpPr>
            <p:spPr>
              <a:xfrm>
                <a:off x="8558370" y="4547369"/>
                <a:ext cx="2729338" cy="0"/>
              </a:xfrm>
              <a:prstGeom prst="line">
                <a:avLst/>
              </a:prstGeom>
              <a:ln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ector reto 73">
                <a:extLst>
                  <a:ext uri="{FF2B5EF4-FFF2-40B4-BE49-F238E27FC236}">
                    <a16:creationId xmlns:a16="http://schemas.microsoft.com/office/drawing/2014/main" id="{D3983412-A4AD-4A7F-8C90-DC8A21CA040F}"/>
                  </a:ext>
                </a:extLst>
              </p:cNvPr>
              <p:cNvCxnSpPr/>
              <p:nvPr/>
            </p:nvCxnSpPr>
            <p:spPr>
              <a:xfrm>
                <a:off x="5064368" y="4431322"/>
                <a:ext cx="792000" cy="0"/>
              </a:xfrm>
              <a:prstGeom prst="line">
                <a:avLst/>
              </a:prstGeom>
              <a:ln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ector de Seta Reta 74">
                <a:extLst>
                  <a:ext uri="{FF2B5EF4-FFF2-40B4-BE49-F238E27FC236}">
                    <a16:creationId xmlns:a16="http://schemas.microsoft.com/office/drawing/2014/main" id="{DD53FD6C-2889-4ADF-BE8D-29D157759423}"/>
                  </a:ext>
                </a:extLst>
              </p:cNvPr>
              <p:cNvCxnSpPr/>
              <p:nvPr/>
            </p:nvCxnSpPr>
            <p:spPr>
              <a:xfrm>
                <a:off x="6829215" y="4431322"/>
                <a:ext cx="0" cy="360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ector de Seta Reta 75">
                <a:extLst>
                  <a:ext uri="{FF2B5EF4-FFF2-40B4-BE49-F238E27FC236}">
                    <a16:creationId xmlns:a16="http://schemas.microsoft.com/office/drawing/2014/main" id="{8CE24553-B163-4A04-89DF-0AAE5B37B4F3}"/>
                  </a:ext>
                </a:extLst>
              </p:cNvPr>
              <p:cNvCxnSpPr/>
              <p:nvPr/>
            </p:nvCxnSpPr>
            <p:spPr>
              <a:xfrm>
                <a:off x="8111901" y="4431322"/>
                <a:ext cx="0" cy="118800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ector de Seta Reta 76">
                <a:extLst>
                  <a:ext uri="{FF2B5EF4-FFF2-40B4-BE49-F238E27FC236}">
                    <a16:creationId xmlns:a16="http://schemas.microsoft.com/office/drawing/2014/main" id="{366174C9-EA2B-4774-8144-8D9320FFF60F}"/>
                  </a:ext>
                </a:extLst>
              </p:cNvPr>
              <p:cNvCxnSpPr/>
              <p:nvPr/>
            </p:nvCxnSpPr>
            <p:spPr>
              <a:xfrm>
                <a:off x="9923039" y="4547369"/>
                <a:ext cx="0" cy="108000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ector de Seta Reta 78">
                <a:extLst>
                  <a:ext uri="{FF2B5EF4-FFF2-40B4-BE49-F238E27FC236}">
                    <a16:creationId xmlns:a16="http://schemas.microsoft.com/office/drawing/2014/main" id="{3480E269-D00E-4B11-9CA8-2006ED42A639}"/>
                  </a:ext>
                </a:extLst>
              </p:cNvPr>
              <p:cNvCxnSpPr/>
              <p:nvPr/>
            </p:nvCxnSpPr>
            <p:spPr>
              <a:xfrm>
                <a:off x="9509760" y="4431322"/>
                <a:ext cx="0" cy="36000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ector de Seta Reta 79">
                <a:extLst>
                  <a:ext uri="{FF2B5EF4-FFF2-40B4-BE49-F238E27FC236}">
                    <a16:creationId xmlns:a16="http://schemas.microsoft.com/office/drawing/2014/main" id="{3DD30433-888E-43F8-B7C0-7C7A26A28CD7}"/>
                  </a:ext>
                </a:extLst>
              </p:cNvPr>
              <p:cNvCxnSpPr/>
              <p:nvPr/>
            </p:nvCxnSpPr>
            <p:spPr>
              <a:xfrm>
                <a:off x="10710933" y="4431322"/>
                <a:ext cx="0" cy="360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ector de Seta Reta 80">
                <a:extLst>
                  <a:ext uri="{FF2B5EF4-FFF2-40B4-BE49-F238E27FC236}">
                    <a16:creationId xmlns:a16="http://schemas.microsoft.com/office/drawing/2014/main" id="{35E92610-37B1-4A09-8EB8-231AC42D3D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39262" y="3598172"/>
                <a:ext cx="0" cy="479837"/>
              </a:xfrm>
              <a:prstGeom prst="straightConnector1">
                <a:avLst/>
              </a:prstGeom>
              <a:ln w="9525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CaixaDeTexto 81">
                <a:extLst>
                  <a:ext uri="{FF2B5EF4-FFF2-40B4-BE49-F238E27FC236}">
                    <a16:creationId xmlns:a16="http://schemas.microsoft.com/office/drawing/2014/main" id="{BCA77075-BB26-478E-A262-255EC7DAE580}"/>
                  </a:ext>
                </a:extLst>
              </p:cNvPr>
              <p:cNvSpPr txBox="1"/>
              <p:nvPr/>
            </p:nvSpPr>
            <p:spPr>
              <a:xfrm>
                <a:off x="8703982" y="4884366"/>
                <a:ext cx="13320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núcleo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do objeto</a:t>
                </a:r>
              </a:p>
            </p:txBody>
          </p:sp>
          <p:sp>
            <p:nvSpPr>
              <p:cNvPr id="83" name="CaixaDeTexto 82">
                <a:extLst>
                  <a:ext uri="{FF2B5EF4-FFF2-40B4-BE49-F238E27FC236}">
                    <a16:creationId xmlns:a16="http://schemas.microsoft.com/office/drawing/2014/main" id="{783DAAC3-7838-49A0-98FE-9D72E63CE4F4}"/>
                  </a:ext>
                </a:extLst>
              </p:cNvPr>
              <p:cNvSpPr txBox="1"/>
              <p:nvPr/>
            </p:nvSpPr>
            <p:spPr>
              <a:xfrm>
                <a:off x="6171309" y="4891355"/>
                <a:ext cx="14040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adjuntos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adnominais</a:t>
                </a:r>
              </a:p>
            </p:txBody>
          </p:sp>
          <p:sp>
            <p:nvSpPr>
              <p:cNvPr id="84" name="CaixaDeTexto 83">
                <a:extLst>
                  <a:ext uri="{FF2B5EF4-FFF2-40B4-BE49-F238E27FC236}">
                    <a16:creationId xmlns:a16="http://schemas.microsoft.com/office/drawing/2014/main" id="{397E32A1-35DF-4110-914A-E0F7243E8873}"/>
                  </a:ext>
                </a:extLst>
              </p:cNvPr>
              <p:cNvSpPr txBox="1"/>
              <p:nvPr/>
            </p:nvSpPr>
            <p:spPr>
              <a:xfrm>
                <a:off x="9437039" y="5669579"/>
                <a:ext cx="9720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objeto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direto</a:t>
                </a:r>
              </a:p>
            </p:txBody>
          </p:sp>
          <p:sp>
            <p:nvSpPr>
              <p:cNvPr id="86" name="CaixaDeTexto 85">
                <a:extLst>
                  <a:ext uri="{FF2B5EF4-FFF2-40B4-BE49-F238E27FC236}">
                    <a16:creationId xmlns:a16="http://schemas.microsoft.com/office/drawing/2014/main" id="{03491351-512C-4096-AE46-CFFC66AD71B5}"/>
                  </a:ext>
                </a:extLst>
              </p:cNvPr>
              <p:cNvSpPr txBox="1"/>
              <p:nvPr/>
            </p:nvSpPr>
            <p:spPr>
              <a:xfrm>
                <a:off x="10054618" y="4854947"/>
                <a:ext cx="1404000" cy="64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adjuntos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adnominais</a:t>
                </a:r>
              </a:p>
            </p:txBody>
          </p:sp>
          <p:sp>
            <p:nvSpPr>
              <p:cNvPr id="87" name="CaixaDeTexto 86">
                <a:extLst>
                  <a:ext uri="{FF2B5EF4-FFF2-40B4-BE49-F238E27FC236}">
                    <a16:creationId xmlns:a16="http://schemas.microsoft.com/office/drawing/2014/main" id="{70899AB5-23D1-4D1E-9F06-C9A4CE71B581}"/>
                  </a:ext>
                </a:extLst>
              </p:cNvPr>
              <p:cNvSpPr txBox="1"/>
              <p:nvPr/>
            </p:nvSpPr>
            <p:spPr>
              <a:xfrm>
                <a:off x="7370210" y="5669579"/>
                <a:ext cx="1512000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núcleo do predicado verbal</a:t>
                </a:r>
              </a:p>
            </p:txBody>
          </p:sp>
        </p:grp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3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4336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4">
            <a:extLst>
              <a:ext uri="{FF2B5EF4-FFF2-40B4-BE49-F238E27FC236}">
                <a16:creationId xmlns:a16="http://schemas.microsoft.com/office/drawing/2014/main" id="{389488D7-6C93-4DB5-9AF2-0419689BC0D6}"/>
              </a:ext>
            </a:extLst>
          </p:cNvPr>
          <p:cNvSpPr txBox="1">
            <a:spLocks/>
          </p:cNvSpPr>
          <p:nvPr/>
        </p:nvSpPr>
        <p:spPr>
          <a:xfrm>
            <a:off x="0" y="549989"/>
            <a:ext cx="12191999" cy="972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Formação de palavras e uso do hífen</a:t>
            </a:r>
          </a:p>
        </p:txBody>
      </p:sp>
      <p:sp>
        <p:nvSpPr>
          <p:cNvPr id="24" name="Espaço Reservado para Texto 32">
            <a:extLst>
              <a:ext uri="{FF2B5EF4-FFF2-40B4-BE49-F238E27FC236}">
                <a16:creationId xmlns:a16="http://schemas.microsoft.com/office/drawing/2014/main" id="{612043FF-9CB0-4A6D-B9D6-F9E28F19FF73}"/>
              </a:ext>
            </a:extLst>
          </p:cNvPr>
          <p:cNvSpPr txBox="1">
            <a:spLocks/>
          </p:cNvSpPr>
          <p:nvPr/>
        </p:nvSpPr>
        <p:spPr>
          <a:xfrm>
            <a:off x="364259" y="1761577"/>
            <a:ext cx="6716392" cy="279767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Usa-se o hífen entre elementos ligados por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vogais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iguais.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se usa o hífen quando as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vogais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diferentes.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Usa-se o hífen quando as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consoantes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início e fim dos elementos são iguais.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há hífen entre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consoantes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diferentes ou quando o prefixo terminar em consoante e o segundo elemento começar com vogal.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7B44D31-A54A-4381-AADD-C19B6AF4A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53" y="1835940"/>
            <a:ext cx="4536000" cy="20037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41632F1-8067-4063-96D9-145E7E58DE8A}"/>
              </a:ext>
            </a:extLst>
          </p:cNvPr>
          <p:cNvSpPr txBox="1"/>
          <p:nvPr/>
        </p:nvSpPr>
        <p:spPr>
          <a:xfrm>
            <a:off x="5109536" y="4224777"/>
            <a:ext cx="6550713" cy="2154436"/>
          </a:xfrm>
          <a:prstGeom prst="rect">
            <a:avLst/>
          </a:prstGeom>
          <a:noFill/>
        </p:spPr>
        <p:txBody>
          <a:bodyPr wrap="square" t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arranha-céus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arranha + céu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justaposição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videoaula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vídeo + aula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aglutinação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C2BC80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planalto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plano + alto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aglutinação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C2BC80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guarda-sol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guarda + sol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justaposição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C2BC80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lobisomem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lobo + homem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aglutinação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C2BC80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C5CD3A7-1415-4650-B044-195945D71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9" y="4666348"/>
            <a:ext cx="4030704" cy="185821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0877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770</Words>
  <Application>Microsoft Office PowerPoint</Application>
  <PresentationFormat>Widescreen</PresentationFormat>
  <Paragraphs>117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Wingdings</vt:lpstr>
      <vt:lpstr>Tema do Office</vt:lpstr>
      <vt:lpstr>Unidade 2</vt:lpstr>
      <vt:lpstr>Artigo de opinião</vt:lpstr>
      <vt:lpstr>Artigo de opinião</vt:lpstr>
      <vt:lpstr>Artigo de opinião</vt:lpstr>
      <vt:lpstr>Apresentação do PowerPoint</vt:lpstr>
      <vt:lpstr>Apresentação do PowerPoint</vt:lpstr>
      <vt:lpstr>Apresentação do PowerPoint</vt:lpstr>
      <vt:lpstr>Acento diferencial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2020-04-03T14:13:23Z</dcterms:created>
  <dcterms:modified xsi:type="dcterms:W3CDTF">2020-04-03T14:17:49Z</dcterms:modified>
</cp:coreProperties>
</file>