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2" r:id="rId2"/>
    <p:sldId id="361" r:id="rId3"/>
    <p:sldId id="362" r:id="rId4"/>
    <p:sldId id="363" r:id="rId5"/>
    <p:sldId id="364" r:id="rId6"/>
    <p:sldId id="365" r:id="rId7"/>
    <p:sldId id="366" r:id="rId8"/>
    <p:sldId id="367" r:id="rId9"/>
    <p:sldId id="368" r:id="rId10"/>
    <p:sldId id="369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B4BAD4-F2C2-4203-B4C0-B75F14F8A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24D8E3A-DCF4-4AA6-9427-523BD98545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30CF3C-8BCB-426E-B970-378A33F05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3D17-D3B9-4374-8600-B260C7756B8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784A96-7A70-4C1F-AA9A-007EE9CA7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90330B-557C-4730-AD5A-CC3033BE2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7EA86-EB11-4791-9B9F-60C8178AE8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9088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60265D-886D-4D5D-A3FB-D48265234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465485B-62D0-4ABE-8F88-E442BDDEF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8737C12-F857-45E1-BD07-468408477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3D17-D3B9-4374-8600-B260C7756B8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A6ED5AD-B444-4C2A-AE48-BC8A5C6F9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665CBB-CEE1-46D4-B46E-DDA837C65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7EA86-EB11-4791-9B9F-60C8178AE8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4815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DC3D20-7A8B-45F0-A086-237388CE3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44D3C83-22C9-43A6-9601-B122D04E60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7048BF-802D-49BB-9577-E04A66970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3D17-D3B9-4374-8600-B260C7756B8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33C87E-4DC6-45AF-BAC1-16B84BEBB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D86A3D-83AC-42D0-9CBC-898255BC2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7EA86-EB11-4791-9B9F-60C8178AE8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4522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11E787-4945-49A4-883E-1BC4A0E73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2A1E6C6-5FE1-4EFA-8C98-1BD3653DE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562DF05-6254-4BE9-BED2-BE781EC6CC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95AB946-8EDB-46AA-902B-D14FC0721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3D17-D3B9-4374-8600-B260C7756B8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D2259CC-811B-4998-82F6-E68FFBBA0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A3877D2-4CBB-4B94-8118-95B3D7C23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7EA86-EB11-4791-9B9F-60C8178AE8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4329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013C23-00A7-4376-B3CD-2C65443AD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78C89CD-E2A3-4328-865B-FA13A529B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06AA389-67B0-4BEA-B3B6-EC3A07D40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B4CFAA1-5FA1-49A3-864C-7024052D33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C2C4408-B154-47F6-9514-5327A17F0D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DF03533-965E-4737-AE30-B2230EA8B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3D17-D3B9-4374-8600-B260C7756B8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22C23B8-A083-4FF6-A730-5E3254266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6538B7A-0314-4E9F-B2D0-85B4611B2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7EA86-EB11-4791-9B9F-60C8178AE8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7752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89828F-36C2-401A-8FCE-3C8082EDB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747D0FE-3747-463A-BE39-E85F98440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3D17-D3B9-4374-8600-B260C7756B8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D4C075E-7DFE-42CE-AA54-49C7DDD9C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A5BC125-CFD6-4F01-9B0D-C8E63EA3B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7EA86-EB11-4791-9B9F-60C8178AE8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7512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B30DB22-B9ED-4858-A9C6-DB338AF49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3D17-D3B9-4374-8600-B260C7756B8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643C8E5-A638-4E77-AE75-8B1496185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A094FCF-20D5-48AC-AA42-66A02E7F0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7EA86-EB11-4791-9B9F-60C8178AE8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506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DBDEF0-5EB4-496C-B2A1-3028B528B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977157C-314F-44FB-85D4-922057DCF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4CF4F0E-FDFC-47A0-B943-3AA0F2DAC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6E16B9-D986-4062-A77D-B7EC5E56B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3D17-D3B9-4374-8600-B260C7756B8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66AD02A-E9C9-4503-8529-683F7A8FC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ABD7618-FE25-4A4C-9C37-13102F4D5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7EA86-EB11-4791-9B9F-60C8178AE8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3862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9F177-0088-4A4F-96E5-3CAE38305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EB08B68-F7A1-425D-B011-B236FBC85D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2386074-A1A1-4C71-8F9D-8D31EFF636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C62C72-C371-476D-A621-2D811635F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3D17-D3B9-4374-8600-B260C7756B8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00DEE9D-EC41-41B0-8204-AC1349D4A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640FF75-FC96-43E8-9370-692FF27E1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7EA86-EB11-4791-9B9F-60C8178AE8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3489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B117B4-E839-4AF8-9B99-E5E5AD313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93F890C-CAC4-44BC-904C-C75078AFA1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7594FE-FDCA-499D-8374-66AADA2A2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3D17-D3B9-4374-8600-B260C7756B8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6A29598-AE5E-46A4-9631-815A87449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F3A44F-7E05-4D91-863A-DCF84D862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7EA86-EB11-4791-9B9F-60C8178AE8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1065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AA56D84-1657-484E-A678-8AAEACD2D0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04A05BD-6257-4701-99C4-137D47285E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C16E7E-0A22-419F-8A89-E42D750DC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3D17-D3B9-4374-8600-B260C7756B8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A123E6-4A75-468F-A474-47AC8FBDC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BC17E2F-D123-4377-B8ED-DAE6C3275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7EA86-EB11-4791-9B9F-60C8178AE8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8320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43527B4-2AE7-47D9-9A1F-BEA7C1FB6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5035DBE-9C00-4815-8628-9AAAA943D3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B20F9C-BF61-4E67-AFCD-CDEFAC7859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D3D17-D3B9-4374-8600-B260C7756B8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906E0D-8C91-4C76-932E-8DA8F788E5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71DB1E-F6A5-461B-88E6-CDAD803D90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7EA86-EB11-4791-9B9F-60C8178AE8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3292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Unidade 7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993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224CC9-2AD2-4B40-B000-E2E06FDCB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solidFill>
            <a:srgbClr val="497389"/>
          </a:solidFill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Artigo de opinião</a:t>
            </a:r>
          </a:p>
        </p:txBody>
      </p:sp>
      <p:sp>
        <p:nvSpPr>
          <p:cNvPr id="11" name="Conector reto 10">
            <a:extLst>
              <a:ext uri="{FF2B5EF4-FFF2-40B4-BE49-F238E27FC236}">
                <a16:creationId xmlns:a16="http://schemas.microsoft.com/office/drawing/2014/main" id="{934DBA9E-E7A1-4F01-A703-9630A0615CB1}"/>
              </a:ext>
            </a:extLst>
          </p:cNvPr>
          <p:cNvSpPr/>
          <p:nvPr/>
        </p:nvSpPr>
        <p:spPr>
          <a:xfrm>
            <a:off x="839788" y="1694419"/>
            <a:ext cx="10515600" cy="0"/>
          </a:xfrm>
          <a:prstGeom prst="line">
            <a:avLst/>
          </a:prstGeom>
          <a:ln w="25400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Forma Livre: Forma 12">
            <a:extLst>
              <a:ext uri="{FF2B5EF4-FFF2-40B4-BE49-F238E27FC236}">
                <a16:creationId xmlns:a16="http://schemas.microsoft.com/office/drawing/2014/main" id="{374BA9A7-5E3E-4C66-B1AA-B3602D2F0E1C}"/>
              </a:ext>
            </a:extLst>
          </p:cNvPr>
          <p:cNvSpPr/>
          <p:nvPr/>
        </p:nvSpPr>
        <p:spPr>
          <a:xfrm>
            <a:off x="2751829" y="1912660"/>
            <a:ext cx="8600381" cy="1064039"/>
          </a:xfrm>
          <a:custGeom>
            <a:avLst/>
            <a:gdLst>
              <a:gd name="connsiteX0" fmla="*/ 0 w 8439124"/>
              <a:gd name="connsiteY0" fmla="*/ 0 h 1702398"/>
              <a:gd name="connsiteX1" fmla="*/ 8439124 w 8439124"/>
              <a:gd name="connsiteY1" fmla="*/ 0 h 1702398"/>
              <a:gd name="connsiteX2" fmla="*/ 8439124 w 8439124"/>
              <a:gd name="connsiteY2" fmla="*/ 1702398 h 1702398"/>
              <a:gd name="connsiteX3" fmla="*/ 0 w 8439124"/>
              <a:gd name="connsiteY3" fmla="*/ 1702398 h 1702398"/>
              <a:gd name="connsiteX4" fmla="*/ 0 w 8439124"/>
              <a:gd name="connsiteY4" fmla="*/ 0 h 170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39124" h="1702398">
                <a:moveTo>
                  <a:pt x="0" y="0"/>
                </a:moveTo>
                <a:lnTo>
                  <a:pt x="8439124" y="0"/>
                </a:lnTo>
                <a:lnTo>
                  <a:pt x="8439124" y="1702398"/>
                </a:lnTo>
                <a:lnTo>
                  <a:pt x="0" y="170239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06680" bIns="106680" numCol="1" spcCol="1270" anchor="t" anchorCtr="0">
            <a:noAutofit/>
          </a:bodyPr>
          <a:lstStyle/>
          <a:p>
            <a:pPr lvl="0" defTabSz="1244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Pode favorecer a emissão de uma opinião diferente</a:t>
            </a:r>
          </a:p>
          <a:p>
            <a:pPr lvl="0" defTabSz="1244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 abordada no momento.</a:t>
            </a:r>
            <a:endParaRPr lang="pt-BR" sz="2400" kern="1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Conector reto 13">
            <a:extLst>
              <a:ext uri="{FF2B5EF4-FFF2-40B4-BE49-F238E27FC236}">
                <a16:creationId xmlns:a16="http://schemas.microsoft.com/office/drawing/2014/main" id="{50D19553-0427-47E8-9053-5C5FA7424090}"/>
              </a:ext>
            </a:extLst>
          </p:cNvPr>
          <p:cNvSpPr/>
          <p:nvPr/>
        </p:nvSpPr>
        <p:spPr>
          <a:xfrm>
            <a:off x="2751830" y="2976699"/>
            <a:ext cx="8600381" cy="0"/>
          </a:xfrm>
          <a:prstGeom prst="line">
            <a:avLst/>
          </a:prstGeom>
          <a:ln w="22225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Forma Livre: Forma 14">
            <a:extLst>
              <a:ext uri="{FF2B5EF4-FFF2-40B4-BE49-F238E27FC236}">
                <a16:creationId xmlns:a16="http://schemas.microsoft.com/office/drawing/2014/main" id="{B44FF62B-4340-4B8B-A33A-37EC39F9A29B}"/>
              </a:ext>
            </a:extLst>
          </p:cNvPr>
          <p:cNvSpPr/>
          <p:nvPr/>
        </p:nvSpPr>
        <p:spPr>
          <a:xfrm>
            <a:off x="2751828" y="3063699"/>
            <a:ext cx="8600383" cy="1075890"/>
          </a:xfrm>
          <a:custGeom>
            <a:avLst/>
            <a:gdLst>
              <a:gd name="connsiteX0" fmla="*/ 0 w 8439124"/>
              <a:gd name="connsiteY0" fmla="*/ 0 h 1075890"/>
              <a:gd name="connsiteX1" fmla="*/ 8439124 w 8439124"/>
              <a:gd name="connsiteY1" fmla="*/ 0 h 1075890"/>
              <a:gd name="connsiteX2" fmla="*/ 8439124 w 8439124"/>
              <a:gd name="connsiteY2" fmla="*/ 1075890 h 1075890"/>
              <a:gd name="connsiteX3" fmla="*/ 0 w 8439124"/>
              <a:gd name="connsiteY3" fmla="*/ 1075890 h 1075890"/>
              <a:gd name="connsiteX4" fmla="*/ 0 w 8439124"/>
              <a:gd name="connsiteY4" fmla="*/ 0 h 1075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39124" h="1075890">
                <a:moveTo>
                  <a:pt x="0" y="0"/>
                </a:moveTo>
                <a:lnTo>
                  <a:pt x="8439124" y="0"/>
                </a:lnTo>
                <a:lnTo>
                  <a:pt x="8439124" y="1075890"/>
                </a:lnTo>
                <a:lnTo>
                  <a:pt x="0" y="107589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06680" bIns="106680" numCol="1" spcCol="1270" anchor="t" anchorCtr="0">
            <a:noAutofit/>
          </a:bodyPr>
          <a:lstStyle/>
          <a:p>
            <a:pPr lvl="0" defTabSz="1244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1º parágrafo tem a finalidade de contextualizar o assunto a ser abordado no decorrer do texto, trazendo considerações do autor e antecipando a sua opinião.</a:t>
            </a:r>
            <a:endParaRPr lang="pt-BR" sz="2400" kern="1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Conector reto 15">
            <a:extLst>
              <a:ext uri="{FF2B5EF4-FFF2-40B4-BE49-F238E27FC236}">
                <a16:creationId xmlns:a16="http://schemas.microsoft.com/office/drawing/2014/main" id="{DDE97115-FF63-4B27-A03E-1F40E37C1055}"/>
              </a:ext>
            </a:extLst>
          </p:cNvPr>
          <p:cNvSpPr/>
          <p:nvPr/>
        </p:nvSpPr>
        <p:spPr>
          <a:xfrm>
            <a:off x="2751829" y="4341360"/>
            <a:ext cx="8600381" cy="0"/>
          </a:xfrm>
          <a:prstGeom prst="line">
            <a:avLst/>
          </a:prstGeom>
          <a:ln w="22225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orma Livre: Forma 16">
            <a:extLst>
              <a:ext uri="{FF2B5EF4-FFF2-40B4-BE49-F238E27FC236}">
                <a16:creationId xmlns:a16="http://schemas.microsoft.com/office/drawing/2014/main" id="{EAFBD239-1583-4F5C-BCB1-E99F158E6ECD}"/>
              </a:ext>
            </a:extLst>
          </p:cNvPr>
          <p:cNvSpPr/>
          <p:nvPr/>
        </p:nvSpPr>
        <p:spPr>
          <a:xfrm>
            <a:off x="2751828" y="4431762"/>
            <a:ext cx="8600383" cy="1080000"/>
          </a:xfrm>
          <a:custGeom>
            <a:avLst/>
            <a:gdLst>
              <a:gd name="connsiteX0" fmla="*/ 0 w 8439124"/>
              <a:gd name="connsiteY0" fmla="*/ 0 h 1367996"/>
              <a:gd name="connsiteX1" fmla="*/ 8439124 w 8439124"/>
              <a:gd name="connsiteY1" fmla="*/ 0 h 1367996"/>
              <a:gd name="connsiteX2" fmla="*/ 8439124 w 8439124"/>
              <a:gd name="connsiteY2" fmla="*/ 1367996 h 1367996"/>
              <a:gd name="connsiteX3" fmla="*/ 0 w 8439124"/>
              <a:gd name="connsiteY3" fmla="*/ 1367996 h 1367996"/>
              <a:gd name="connsiteX4" fmla="*/ 0 w 8439124"/>
              <a:gd name="connsiteY4" fmla="*/ 0 h 136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39124" h="1367996">
                <a:moveTo>
                  <a:pt x="0" y="0"/>
                </a:moveTo>
                <a:lnTo>
                  <a:pt x="8439124" y="0"/>
                </a:lnTo>
                <a:lnTo>
                  <a:pt x="8439124" y="1367996"/>
                </a:lnTo>
                <a:lnTo>
                  <a:pt x="0" y="136799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06680" bIns="106680" numCol="1" spcCol="1270" anchor="t" anchorCtr="0">
            <a:noAutofit/>
          </a:bodyPr>
          <a:lstStyle/>
          <a:p>
            <a:pPr lvl="0" defTabSz="1244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último parágrafo retoma questões que foram desenvolvidas no decorrer do texto e indica considerações acerca de exemplos a ser seguidos na busca de soluções.</a:t>
            </a:r>
            <a:endParaRPr lang="pt-BR" sz="2400" kern="1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Conector reto 17">
            <a:extLst>
              <a:ext uri="{FF2B5EF4-FFF2-40B4-BE49-F238E27FC236}">
                <a16:creationId xmlns:a16="http://schemas.microsoft.com/office/drawing/2014/main" id="{CF494FFA-949F-4B04-A1EA-137F833A2FFD}"/>
              </a:ext>
            </a:extLst>
          </p:cNvPr>
          <p:cNvSpPr/>
          <p:nvPr/>
        </p:nvSpPr>
        <p:spPr>
          <a:xfrm>
            <a:off x="2751829" y="5686796"/>
            <a:ext cx="8600381" cy="0"/>
          </a:xfrm>
          <a:prstGeom prst="line">
            <a:avLst/>
          </a:prstGeom>
          <a:ln w="22225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id="{9C74E50F-E72C-4264-80B6-D6308CF3C817}"/>
              </a:ext>
            </a:extLst>
          </p:cNvPr>
          <p:cNvSpPr/>
          <p:nvPr/>
        </p:nvSpPr>
        <p:spPr>
          <a:xfrm>
            <a:off x="2751828" y="5686796"/>
            <a:ext cx="8600383" cy="1044000"/>
          </a:xfrm>
          <a:custGeom>
            <a:avLst/>
            <a:gdLst>
              <a:gd name="connsiteX0" fmla="*/ 0 w 8439124"/>
              <a:gd name="connsiteY0" fmla="*/ 0 h 1367996"/>
              <a:gd name="connsiteX1" fmla="*/ 8439124 w 8439124"/>
              <a:gd name="connsiteY1" fmla="*/ 0 h 1367996"/>
              <a:gd name="connsiteX2" fmla="*/ 8439124 w 8439124"/>
              <a:gd name="connsiteY2" fmla="*/ 1367996 h 1367996"/>
              <a:gd name="connsiteX3" fmla="*/ 0 w 8439124"/>
              <a:gd name="connsiteY3" fmla="*/ 1367996 h 1367996"/>
              <a:gd name="connsiteX4" fmla="*/ 0 w 8439124"/>
              <a:gd name="connsiteY4" fmla="*/ 0 h 136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39124" h="1367996">
                <a:moveTo>
                  <a:pt x="0" y="0"/>
                </a:moveTo>
                <a:lnTo>
                  <a:pt x="8439124" y="0"/>
                </a:lnTo>
                <a:lnTo>
                  <a:pt x="8439124" y="1367996"/>
                </a:lnTo>
                <a:lnTo>
                  <a:pt x="0" y="136799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06680" bIns="106680" numCol="1" spcCol="1270" anchor="t" anchorCtr="0">
            <a:noAutofit/>
          </a:bodyPr>
          <a:lstStyle/>
          <a:p>
            <a:pPr lvl="0" defTabSz="1244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Os argumentos são bem fundamentados e expressam a</a:t>
            </a:r>
          </a:p>
          <a:p>
            <a:pPr lvl="0" defTabSz="1244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opinião do autor para defender a tese.</a:t>
            </a:r>
            <a:endParaRPr lang="pt-BR" sz="2400" kern="1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/>
          </a:p>
        </p:txBody>
      </p:sp>
      <p:pic>
        <p:nvPicPr>
          <p:cNvPr id="1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0066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224CC9-2AD2-4B40-B000-E2E06FDCB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solidFill>
            <a:schemeClr val="bg1"/>
          </a:solidFill>
          <a:ln>
            <a:solidFill>
              <a:srgbClr val="588894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Artigo de opinião</a:t>
            </a:r>
          </a:p>
        </p:txBody>
      </p:sp>
      <p:sp>
        <p:nvSpPr>
          <p:cNvPr id="11" name="Conector reto 10">
            <a:extLst>
              <a:ext uri="{FF2B5EF4-FFF2-40B4-BE49-F238E27FC236}">
                <a16:creationId xmlns:a16="http://schemas.microsoft.com/office/drawing/2014/main" id="{934DBA9E-E7A1-4F01-A703-9630A0615CB1}"/>
              </a:ext>
            </a:extLst>
          </p:cNvPr>
          <p:cNvSpPr/>
          <p:nvPr/>
        </p:nvSpPr>
        <p:spPr>
          <a:xfrm>
            <a:off x="839788" y="1694419"/>
            <a:ext cx="1051560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Forma Livre: Forma 12">
            <a:extLst>
              <a:ext uri="{FF2B5EF4-FFF2-40B4-BE49-F238E27FC236}">
                <a16:creationId xmlns:a16="http://schemas.microsoft.com/office/drawing/2014/main" id="{374BA9A7-5E3E-4C66-B1AA-B3602D2F0E1C}"/>
              </a:ext>
            </a:extLst>
          </p:cNvPr>
          <p:cNvSpPr/>
          <p:nvPr/>
        </p:nvSpPr>
        <p:spPr>
          <a:xfrm>
            <a:off x="2751829" y="1753636"/>
            <a:ext cx="8600381" cy="1064039"/>
          </a:xfrm>
          <a:custGeom>
            <a:avLst/>
            <a:gdLst>
              <a:gd name="connsiteX0" fmla="*/ 0 w 8439124"/>
              <a:gd name="connsiteY0" fmla="*/ 0 h 1702398"/>
              <a:gd name="connsiteX1" fmla="*/ 8439124 w 8439124"/>
              <a:gd name="connsiteY1" fmla="*/ 0 h 1702398"/>
              <a:gd name="connsiteX2" fmla="*/ 8439124 w 8439124"/>
              <a:gd name="connsiteY2" fmla="*/ 1702398 h 1702398"/>
              <a:gd name="connsiteX3" fmla="*/ 0 w 8439124"/>
              <a:gd name="connsiteY3" fmla="*/ 1702398 h 1702398"/>
              <a:gd name="connsiteX4" fmla="*/ 0 w 8439124"/>
              <a:gd name="connsiteY4" fmla="*/ 0 h 170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39124" h="1702398">
                <a:moveTo>
                  <a:pt x="0" y="0"/>
                </a:moveTo>
                <a:lnTo>
                  <a:pt x="8439124" y="0"/>
                </a:lnTo>
                <a:lnTo>
                  <a:pt x="8439124" y="1702398"/>
                </a:lnTo>
                <a:lnTo>
                  <a:pt x="0" y="170239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06680" bIns="106680" numCol="1" spcCol="1270" anchor="t" anchorCtr="0">
            <a:noAutofit/>
          </a:bodyPr>
          <a:lstStyle/>
          <a:p>
            <a:pPr lvl="0" defTabSz="1244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Os autores são profissionais renomados na área de atuação. Os conhecimentos pessoais dos autores sustentam o que se quer defender.</a:t>
            </a:r>
            <a:endParaRPr lang="pt-BR" sz="2400" kern="1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Conector reto 13">
            <a:extLst>
              <a:ext uri="{FF2B5EF4-FFF2-40B4-BE49-F238E27FC236}">
                <a16:creationId xmlns:a16="http://schemas.microsoft.com/office/drawing/2014/main" id="{50D19553-0427-47E8-9053-5C5FA7424090}"/>
              </a:ext>
            </a:extLst>
          </p:cNvPr>
          <p:cNvSpPr/>
          <p:nvPr/>
        </p:nvSpPr>
        <p:spPr>
          <a:xfrm>
            <a:off x="2751830" y="2936943"/>
            <a:ext cx="8600381" cy="0"/>
          </a:xfrm>
          <a:prstGeom prst="line">
            <a:avLst/>
          </a:prstGeom>
          <a:ln w="22225">
            <a:solidFill>
              <a:srgbClr val="00B0F0"/>
            </a:solidFill>
          </a:ln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Forma Livre: Forma 14">
            <a:extLst>
              <a:ext uri="{FF2B5EF4-FFF2-40B4-BE49-F238E27FC236}">
                <a16:creationId xmlns:a16="http://schemas.microsoft.com/office/drawing/2014/main" id="{B44FF62B-4340-4B8B-A33A-37EC39F9A29B}"/>
              </a:ext>
            </a:extLst>
          </p:cNvPr>
          <p:cNvSpPr/>
          <p:nvPr/>
        </p:nvSpPr>
        <p:spPr>
          <a:xfrm>
            <a:off x="2751828" y="3023943"/>
            <a:ext cx="8600383" cy="1075890"/>
          </a:xfrm>
          <a:custGeom>
            <a:avLst/>
            <a:gdLst>
              <a:gd name="connsiteX0" fmla="*/ 0 w 8439124"/>
              <a:gd name="connsiteY0" fmla="*/ 0 h 1075890"/>
              <a:gd name="connsiteX1" fmla="*/ 8439124 w 8439124"/>
              <a:gd name="connsiteY1" fmla="*/ 0 h 1075890"/>
              <a:gd name="connsiteX2" fmla="*/ 8439124 w 8439124"/>
              <a:gd name="connsiteY2" fmla="*/ 1075890 h 1075890"/>
              <a:gd name="connsiteX3" fmla="*/ 0 w 8439124"/>
              <a:gd name="connsiteY3" fmla="*/ 1075890 h 1075890"/>
              <a:gd name="connsiteX4" fmla="*/ 0 w 8439124"/>
              <a:gd name="connsiteY4" fmla="*/ 0 h 1075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39124" h="1075890">
                <a:moveTo>
                  <a:pt x="0" y="0"/>
                </a:moveTo>
                <a:lnTo>
                  <a:pt x="8439124" y="0"/>
                </a:lnTo>
                <a:lnTo>
                  <a:pt x="8439124" y="1075890"/>
                </a:lnTo>
                <a:lnTo>
                  <a:pt x="0" y="107589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06680" bIns="106680" numCol="1" spcCol="1270" anchor="t" anchorCtr="0">
            <a:noAutofit/>
          </a:bodyPr>
          <a:lstStyle/>
          <a:p>
            <a:pPr lvl="0" defTabSz="1244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publicado em jornais, revistas, </a:t>
            </a:r>
            <a:r>
              <a:rPr lang="pt-BR" sz="2400" i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sites</a:t>
            </a: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 mídias sociais; contém o nome e informações sobre o autor; dados dos especialistas citados; imagens que compõem o artigo.</a:t>
            </a:r>
            <a:endParaRPr lang="pt-BR" sz="2400" kern="1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Conector reto 15">
            <a:extLst>
              <a:ext uri="{FF2B5EF4-FFF2-40B4-BE49-F238E27FC236}">
                <a16:creationId xmlns:a16="http://schemas.microsoft.com/office/drawing/2014/main" id="{DDE97115-FF63-4B27-A03E-1F40E37C1055}"/>
              </a:ext>
            </a:extLst>
          </p:cNvPr>
          <p:cNvSpPr/>
          <p:nvPr/>
        </p:nvSpPr>
        <p:spPr>
          <a:xfrm>
            <a:off x="2751829" y="4222092"/>
            <a:ext cx="8600381" cy="0"/>
          </a:xfrm>
          <a:prstGeom prst="line">
            <a:avLst/>
          </a:prstGeom>
          <a:ln w="22225">
            <a:solidFill>
              <a:srgbClr val="00B0F0"/>
            </a:solidFill>
          </a:ln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orma Livre: Forma 16">
            <a:extLst>
              <a:ext uri="{FF2B5EF4-FFF2-40B4-BE49-F238E27FC236}">
                <a16:creationId xmlns:a16="http://schemas.microsoft.com/office/drawing/2014/main" id="{EAFBD239-1583-4F5C-BCB1-E99F158E6ECD}"/>
              </a:ext>
            </a:extLst>
          </p:cNvPr>
          <p:cNvSpPr/>
          <p:nvPr/>
        </p:nvSpPr>
        <p:spPr>
          <a:xfrm>
            <a:off x="2751828" y="4272738"/>
            <a:ext cx="8600383" cy="1080000"/>
          </a:xfrm>
          <a:custGeom>
            <a:avLst/>
            <a:gdLst>
              <a:gd name="connsiteX0" fmla="*/ 0 w 8439124"/>
              <a:gd name="connsiteY0" fmla="*/ 0 h 1367996"/>
              <a:gd name="connsiteX1" fmla="*/ 8439124 w 8439124"/>
              <a:gd name="connsiteY1" fmla="*/ 0 h 1367996"/>
              <a:gd name="connsiteX2" fmla="*/ 8439124 w 8439124"/>
              <a:gd name="connsiteY2" fmla="*/ 1367996 h 1367996"/>
              <a:gd name="connsiteX3" fmla="*/ 0 w 8439124"/>
              <a:gd name="connsiteY3" fmla="*/ 1367996 h 1367996"/>
              <a:gd name="connsiteX4" fmla="*/ 0 w 8439124"/>
              <a:gd name="connsiteY4" fmla="*/ 0 h 136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39124" h="1367996">
                <a:moveTo>
                  <a:pt x="0" y="0"/>
                </a:moveTo>
                <a:lnTo>
                  <a:pt x="8439124" y="0"/>
                </a:lnTo>
                <a:lnTo>
                  <a:pt x="8439124" y="1367996"/>
                </a:lnTo>
                <a:lnTo>
                  <a:pt x="0" y="136799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06680" bIns="106680" numCol="1" spcCol="1270" anchor="t" anchorCtr="0">
            <a:noAutofit/>
          </a:bodyPr>
          <a:lstStyle/>
          <a:p>
            <a:pPr lvl="0" defTabSz="1244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Há um estilo/tom persuasivo; os autores tentam, com argumentos, comprovar uma tese, refutar opiniões ou apresentar dados para reflexão a respeito do assunto.</a:t>
            </a:r>
            <a:endParaRPr lang="pt-BR" sz="2400" kern="1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Conector reto 17">
            <a:extLst>
              <a:ext uri="{FF2B5EF4-FFF2-40B4-BE49-F238E27FC236}">
                <a16:creationId xmlns:a16="http://schemas.microsoft.com/office/drawing/2014/main" id="{CF494FFA-949F-4B04-A1EA-137F833A2FFD}"/>
              </a:ext>
            </a:extLst>
          </p:cNvPr>
          <p:cNvSpPr/>
          <p:nvPr/>
        </p:nvSpPr>
        <p:spPr>
          <a:xfrm>
            <a:off x="2751829" y="5448260"/>
            <a:ext cx="8600381" cy="0"/>
          </a:xfrm>
          <a:prstGeom prst="line">
            <a:avLst/>
          </a:prstGeom>
          <a:ln w="22225">
            <a:solidFill>
              <a:srgbClr val="00B0F0"/>
            </a:solidFill>
          </a:ln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id="{9C74E50F-E72C-4264-80B6-D6308CF3C817}"/>
              </a:ext>
            </a:extLst>
          </p:cNvPr>
          <p:cNvSpPr/>
          <p:nvPr/>
        </p:nvSpPr>
        <p:spPr>
          <a:xfrm>
            <a:off x="2751828" y="5488016"/>
            <a:ext cx="8600383" cy="1044000"/>
          </a:xfrm>
          <a:custGeom>
            <a:avLst/>
            <a:gdLst>
              <a:gd name="connsiteX0" fmla="*/ 0 w 8439124"/>
              <a:gd name="connsiteY0" fmla="*/ 0 h 1367996"/>
              <a:gd name="connsiteX1" fmla="*/ 8439124 w 8439124"/>
              <a:gd name="connsiteY1" fmla="*/ 0 h 1367996"/>
              <a:gd name="connsiteX2" fmla="*/ 8439124 w 8439124"/>
              <a:gd name="connsiteY2" fmla="*/ 1367996 h 1367996"/>
              <a:gd name="connsiteX3" fmla="*/ 0 w 8439124"/>
              <a:gd name="connsiteY3" fmla="*/ 1367996 h 1367996"/>
              <a:gd name="connsiteX4" fmla="*/ 0 w 8439124"/>
              <a:gd name="connsiteY4" fmla="*/ 0 h 136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39124" h="1367996">
                <a:moveTo>
                  <a:pt x="0" y="0"/>
                </a:moveTo>
                <a:lnTo>
                  <a:pt x="8439124" y="0"/>
                </a:lnTo>
                <a:lnTo>
                  <a:pt x="8439124" y="1367996"/>
                </a:lnTo>
                <a:lnTo>
                  <a:pt x="0" y="136799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06680" bIns="106680" numCol="1" spcCol="1270" anchor="t" anchorCtr="0">
            <a:noAutofit/>
          </a:bodyPr>
          <a:lstStyle/>
          <a:p>
            <a:pPr lvl="0" defTabSz="1244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Linha fina com a função de complementar o título e registrar as principais informações sobre a abordagem desenvolvida no texto.</a:t>
            </a:r>
            <a:endParaRPr lang="pt-BR" sz="2400" kern="1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/>
          </a:p>
        </p:txBody>
      </p:sp>
      <p:pic>
        <p:nvPicPr>
          <p:cNvPr id="1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7288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Agrupar 29">
            <a:extLst>
              <a:ext uri="{FF2B5EF4-FFF2-40B4-BE49-F238E27FC236}">
                <a16:creationId xmlns:a16="http://schemas.microsoft.com/office/drawing/2014/main" id="{C724CA51-EE9A-4668-9306-43F3984506F5}"/>
              </a:ext>
            </a:extLst>
          </p:cNvPr>
          <p:cNvGrpSpPr/>
          <p:nvPr/>
        </p:nvGrpSpPr>
        <p:grpSpPr>
          <a:xfrm>
            <a:off x="445949" y="1198632"/>
            <a:ext cx="4781868" cy="2254381"/>
            <a:chOff x="1068034" y="506860"/>
            <a:chExt cx="4781868" cy="2254381"/>
          </a:xfrm>
        </p:grpSpPr>
        <p:grpSp>
          <p:nvGrpSpPr>
            <p:cNvPr id="26" name="Agrupar 25">
              <a:extLst>
                <a:ext uri="{FF2B5EF4-FFF2-40B4-BE49-F238E27FC236}">
                  <a16:creationId xmlns:a16="http://schemas.microsoft.com/office/drawing/2014/main" id="{93AF10F4-5066-493D-9857-473B34D5E352}"/>
                </a:ext>
              </a:extLst>
            </p:cNvPr>
            <p:cNvGrpSpPr/>
            <p:nvPr/>
          </p:nvGrpSpPr>
          <p:grpSpPr>
            <a:xfrm>
              <a:off x="2429902" y="506860"/>
              <a:ext cx="3420000" cy="1656000"/>
              <a:chOff x="2429902" y="506860"/>
              <a:chExt cx="3420000" cy="16560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9D6063AA-0B5D-4483-A493-7D51302D5CEB}"/>
                  </a:ext>
                </a:extLst>
              </p:cNvPr>
              <p:cNvSpPr/>
              <p:nvPr/>
            </p:nvSpPr>
            <p:spPr>
              <a:xfrm>
                <a:off x="2429902" y="506860"/>
                <a:ext cx="3420000" cy="1656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73193133-A6DE-4621-8F3C-F33E7C23D848}"/>
                  </a:ext>
                </a:extLst>
              </p:cNvPr>
              <p:cNvSpPr txBox="1"/>
              <p:nvPr/>
            </p:nvSpPr>
            <p:spPr>
              <a:xfrm>
                <a:off x="2917838" y="875308"/>
                <a:ext cx="2880000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pt-BR" sz="2000" dirty="0">
                    <a:solidFill>
                      <a:schemeClr val="accent2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citar especialistas e autoridades no assunto</a:t>
                </a:r>
              </a:p>
            </p:txBody>
          </p:sp>
        </p:grpSp>
        <p:grpSp>
          <p:nvGrpSpPr>
            <p:cNvPr id="16" name="Agrupar 15">
              <a:extLst>
                <a:ext uri="{FF2B5EF4-FFF2-40B4-BE49-F238E27FC236}">
                  <a16:creationId xmlns:a16="http://schemas.microsoft.com/office/drawing/2014/main" id="{B39F6F4B-1771-4DEC-A317-A8D71B8062AA}"/>
                </a:ext>
              </a:extLst>
            </p:cNvPr>
            <p:cNvGrpSpPr/>
            <p:nvPr/>
          </p:nvGrpSpPr>
          <p:grpSpPr>
            <a:xfrm>
              <a:off x="1068034" y="1396925"/>
              <a:ext cx="1836000" cy="1364316"/>
              <a:chOff x="2419756" y="1874003"/>
              <a:chExt cx="1836000" cy="136431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Forma Livre: Forma 7">
                <a:extLst>
                  <a:ext uri="{FF2B5EF4-FFF2-40B4-BE49-F238E27FC236}">
                    <a16:creationId xmlns:a16="http://schemas.microsoft.com/office/drawing/2014/main" id="{9AD94D36-866B-4303-A0D3-408E43DAAFE9}"/>
                  </a:ext>
                </a:extLst>
              </p:cNvPr>
              <p:cNvSpPr/>
              <p:nvPr/>
            </p:nvSpPr>
            <p:spPr>
              <a:xfrm>
                <a:off x="2419756" y="1874003"/>
                <a:ext cx="1836000" cy="1364316"/>
              </a:xfrm>
              <a:custGeom>
                <a:avLst/>
                <a:gdLst>
                  <a:gd name="connsiteX0" fmla="*/ 0 w 1364316"/>
                  <a:gd name="connsiteY0" fmla="*/ 0 h 1364316"/>
                  <a:gd name="connsiteX1" fmla="*/ 1364316 w 1364316"/>
                  <a:gd name="connsiteY1" fmla="*/ 0 h 1364316"/>
                  <a:gd name="connsiteX2" fmla="*/ 1364316 w 1364316"/>
                  <a:gd name="connsiteY2" fmla="*/ 1364316 h 1364316"/>
                  <a:gd name="connsiteX3" fmla="*/ 0 w 1364316"/>
                  <a:gd name="connsiteY3" fmla="*/ 1364316 h 1364316"/>
                  <a:gd name="connsiteX4" fmla="*/ 0 w 1364316"/>
                  <a:gd name="connsiteY4" fmla="*/ 0 h 1364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4316" h="1364316">
                    <a:moveTo>
                      <a:pt x="0" y="0"/>
                    </a:moveTo>
                    <a:lnTo>
                      <a:pt x="1364316" y="0"/>
                    </a:lnTo>
                    <a:lnTo>
                      <a:pt x="1364316" y="1364316"/>
                    </a:lnTo>
                    <a:lnTo>
                      <a:pt x="0" y="1364316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8110" tIns="118110" rIns="118110" bIns="118110" numCol="1" spcCol="1270" anchor="ctr" anchorCtr="0">
                <a:noAutofit/>
              </a:bodyPr>
              <a:lstStyle/>
              <a:p>
                <a:pPr marL="0" lvl="0" indent="0" algn="ctr" defTabSz="1377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t-BR" sz="3100" kern="1200" dirty="0"/>
              </a:p>
            </p:txBody>
          </p:sp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06627486-2B89-45BC-8A09-505F1C83C857}"/>
                  </a:ext>
                </a:extLst>
              </p:cNvPr>
              <p:cNvSpPr txBox="1"/>
              <p:nvPr/>
            </p:nvSpPr>
            <p:spPr>
              <a:xfrm>
                <a:off x="2475561" y="2214161"/>
                <a:ext cx="1764000" cy="684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20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argumentos de autoridade</a:t>
                </a:r>
              </a:p>
            </p:txBody>
          </p:sp>
        </p:grpSp>
      </p:grp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8B7331B0-DFDD-4270-AC7C-0888085A76FF}"/>
              </a:ext>
            </a:extLst>
          </p:cNvPr>
          <p:cNvGrpSpPr/>
          <p:nvPr/>
        </p:nvGrpSpPr>
        <p:grpSpPr>
          <a:xfrm>
            <a:off x="2873558" y="3112855"/>
            <a:ext cx="4843957" cy="2254381"/>
            <a:chOff x="3474748" y="2861514"/>
            <a:chExt cx="4843957" cy="2254381"/>
          </a:xfrm>
        </p:grpSpPr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F87E52C8-72CE-4C06-8C40-D0DB7651069C}"/>
                </a:ext>
              </a:extLst>
            </p:cNvPr>
            <p:cNvGrpSpPr/>
            <p:nvPr/>
          </p:nvGrpSpPr>
          <p:grpSpPr>
            <a:xfrm>
              <a:off x="5366705" y="2861514"/>
              <a:ext cx="2952000" cy="1764000"/>
              <a:chOff x="5306223" y="3619679"/>
              <a:chExt cx="2952000" cy="1764000"/>
            </a:xfrm>
            <a:solidFill>
              <a:schemeClr val="accent2">
                <a:lumMod val="20000"/>
                <a:lumOff val="8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7AF8A66E-6AA2-453C-9E03-FCED5B4E74A0}"/>
                  </a:ext>
                </a:extLst>
              </p:cNvPr>
              <p:cNvSpPr/>
              <p:nvPr/>
            </p:nvSpPr>
            <p:spPr>
              <a:xfrm>
                <a:off x="5306223" y="3619679"/>
                <a:ext cx="2952000" cy="1764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656F0C9E-E3DE-41C2-BC24-A897E716B4E8}"/>
                  </a:ext>
                </a:extLst>
              </p:cNvPr>
              <p:cNvSpPr txBox="1"/>
              <p:nvPr/>
            </p:nvSpPr>
            <p:spPr>
              <a:xfrm>
                <a:off x="5898266" y="3837212"/>
                <a:ext cx="2248439" cy="132343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pt-BR" sz="2000" dirty="0">
                    <a:solidFill>
                      <a:schemeClr val="accent2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objetivo de sustentar uma ideia, justificar um posicionamento</a:t>
                </a:r>
              </a:p>
            </p:txBody>
          </p:sp>
        </p:grpSp>
        <p:grpSp>
          <p:nvGrpSpPr>
            <p:cNvPr id="28" name="Agrupar 27">
              <a:extLst>
                <a:ext uri="{FF2B5EF4-FFF2-40B4-BE49-F238E27FC236}">
                  <a16:creationId xmlns:a16="http://schemas.microsoft.com/office/drawing/2014/main" id="{7B41B03D-D3BE-4001-B351-6E98108ECFE0}"/>
                </a:ext>
              </a:extLst>
            </p:cNvPr>
            <p:cNvGrpSpPr/>
            <p:nvPr/>
          </p:nvGrpSpPr>
          <p:grpSpPr>
            <a:xfrm>
              <a:off x="3474748" y="3751579"/>
              <a:ext cx="2412000" cy="1364316"/>
              <a:chOff x="3414266" y="4509744"/>
              <a:chExt cx="2412000" cy="1364316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12" name="Forma Livre: Forma 11">
                <a:extLst>
                  <a:ext uri="{FF2B5EF4-FFF2-40B4-BE49-F238E27FC236}">
                    <a16:creationId xmlns:a16="http://schemas.microsoft.com/office/drawing/2014/main" id="{BAB10CE1-5FD5-4209-80AD-64D87C36D7AC}"/>
                  </a:ext>
                </a:extLst>
              </p:cNvPr>
              <p:cNvSpPr/>
              <p:nvPr/>
            </p:nvSpPr>
            <p:spPr>
              <a:xfrm>
                <a:off x="3414266" y="4509744"/>
                <a:ext cx="2412000" cy="1364316"/>
              </a:xfrm>
              <a:custGeom>
                <a:avLst/>
                <a:gdLst>
                  <a:gd name="connsiteX0" fmla="*/ 0 w 1364316"/>
                  <a:gd name="connsiteY0" fmla="*/ 0 h 1364316"/>
                  <a:gd name="connsiteX1" fmla="*/ 1364316 w 1364316"/>
                  <a:gd name="connsiteY1" fmla="*/ 0 h 1364316"/>
                  <a:gd name="connsiteX2" fmla="*/ 1364316 w 1364316"/>
                  <a:gd name="connsiteY2" fmla="*/ 1364316 h 1364316"/>
                  <a:gd name="connsiteX3" fmla="*/ 0 w 1364316"/>
                  <a:gd name="connsiteY3" fmla="*/ 1364316 h 1364316"/>
                  <a:gd name="connsiteX4" fmla="*/ 0 w 1364316"/>
                  <a:gd name="connsiteY4" fmla="*/ 0 h 1364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4316" h="1364316">
                    <a:moveTo>
                      <a:pt x="0" y="0"/>
                    </a:moveTo>
                    <a:lnTo>
                      <a:pt x="1364316" y="0"/>
                    </a:lnTo>
                    <a:lnTo>
                      <a:pt x="1364316" y="1364316"/>
                    </a:lnTo>
                    <a:lnTo>
                      <a:pt x="0" y="136431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8110" tIns="118110" rIns="118110" bIns="118110" numCol="1" spcCol="1270" anchor="ctr" anchorCtr="0">
                <a:noAutofit/>
              </a:bodyPr>
              <a:lstStyle/>
              <a:p>
                <a:pPr marL="0" lvl="0" indent="0" algn="ctr" defTabSz="1377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t-BR" sz="3100" kern="1200" dirty="0"/>
              </a:p>
            </p:txBody>
          </p:sp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7C786B64-A8BA-4CC1-8FF7-51891E58950B}"/>
                  </a:ext>
                </a:extLst>
              </p:cNvPr>
              <p:cNvSpPr txBox="1"/>
              <p:nvPr/>
            </p:nvSpPr>
            <p:spPr>
              <a:xfrm>
                <a:off x="3486266" y="4837959"/>
                <a:ext cx="2268000" cy="70788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20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argumentos com base no consenso</a:t>
                </a:r>
              </a:p>
            </p:txBody>
          </p:sp>
        </p:grpSp>
      </p:grpSp>
      <p:sp>
        <p:nvSpPr>
          <p:cNvPr id="31" name="Retângulo 30">
            <a:extLst>
              <a:ext uri="{FF2B5EF4-FFF2-40B4-BE49-F238E27FC236}">
                <a16:creationId xmlns:a16="http://schemas.microsoft.com/office/drawing/2014/main" id="{2280CE0E-80E0-46B5-A875-94F7ECC0B70A}"/>
              </a:ext>
            </a:extLst>
          </p:cNvPr>
          <p:cNvSpPr/>
          <p:nvPr/>
        </p:nvSpPr>
        <p:spPr>
          <a:xfrm>
            <a:off x="6695703" y="1500257"/>
            <a:ext cx="46592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</a:t>
            </a:r>
            <a:r>
              <a:rPr lang="pt-BR" sz="24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argumentação</a:t>
            </a: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 um artigo de opinião compõe-se de:</a:t>
            </a:r>
          </a:p>
        </p:txBody>
      </p: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326C194B-630C-4B7C-AD4B-81F304FE9101}"/>
              </a:ext>
            </a:extLst>
          </p:cNvPr>
          <p:cNvGrpSpPr/>
          <p:nvPr/>
        </p:nvGrpSpPr>
        <p:grpSpPr>
          <a:xfrm>
            <a:off x="6045155" y="4082842"/>
            <a:ext cx="4993905" cy="2569950"/>
            <a:chOff x="6762974" y="4054503"/>
            <a:chExt cx="4993905" cy="2569950"/>
          </a:xfrm>
        </p:grpSpPr>
        <p:grpSp>
          <p:nvGrpSpPr>
            <p:cNvPr id="34" name="Agrupar 33">
              <a:extLst>
                <a:ext uri="{FF2B5EF4-FFF2-40B4-BE49-F238E27FC236}">
                  <a16:creationId xmlns:a16="http://schemas.microsoft.com/office/drawing/2014/main" id="{5EA4680F-06B9-41BE-AD1D-36367BF2BDCE}"/>
                </a:ext>
              </a:extLst>
            </p:cNvPr>
            <p:cNvGrpSpPr/>
            <p:nvPr/>
          </p:nvGrpSpPr>
          <p:grpSpPr>
            <a:xfrm>
              <a:off x="8984879" y="4054503"/>
              <a:ext cx="2772000" cy="1908000"/>
              <a:chOff x="8984879" y="4054503"/>
              <a:chExt cx="2772000" cy="1908000"/>
            </a:xfrm>
          </p:grpSpPr>
          <p:sp>
            <p:nvSpPr>
              <p:cNvPr id="9" name="Retângulo 8">
                <a:extLst>
                  <a:ext uri="{FF2B5EF4-FFF2-40B4-BE49-F238E27FC236}">
                    <a16:creationId xmlns:a16="http://schemas.microsoft.com/office/drawing/2014/main" id="{FCAF7B7E-C322-4D29-B598-218BB10C7933}"/>
                  </a:ext>
                </a:extLst>
              </p:cNvPr>
              <p:cNvSpPr/>
              <p:nvPr/>
            </p:nvSpPr>
            <p:spPr>
              <a:xfrm>
                <a:off x="8984879" y="4054503"/>
                <a:ext cx="2772000" cy="1908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FC284CE3-7EAF-44FF-9425-2108362C6C8F}"/>
                  </a:ext>
                </a:extLst>
              </p:cNvPr>
              <p:cNvSpPr txBox="1"/>
              <p:nvPr/>
            </p:nvSpPr>
            <p:spPr>
              <a:xfrm>
                <a:off x="9390974" y="4342791"/>
                <a:ext cx="22680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000" dirty="0">
                    <a:solidFill>
                      <a:schemeClr val="accent2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relato de fatos, </a:t>
                </a:r>
              </a:p>
              <a:p>
                <a:r>
                  <a:rPr lang="pt-BR" sz="2000" dirty="0">
                    <a:solidFill>
                      <a:schemeClr val="accent2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dados estatísticos </a:t>
                </a:r>
              </a:p>
              <a:p>
                <a:r>
                  <a:rPr lang="pt-BR" sz="2000" dirty="0">
                    <a:solidFill>
                      <a:schemeClr val="accent2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e ilustrações</a:t>
                </a:r>
              </a:p>
            </p:txBody>
          </p:sp>
        </p:grpSp>
        <p:grpSp>
          <p:nvGrpSpPr>
            <p:cNvPr id="22" name="Agrupar 21">
              <a:extLst>
                <a:ext uri="{FF2B5EF4-FFF2-40B4-BE49-F238E27FC236}">
                  <a16:creationId xmlns:a16="http://schemas.microsoft.com/office/drawing/2014/main" id="{941E1E23-E14D-4E77-A59D-CAB430288C7E}"/>
                </a:ext>
              </a:extLst>
            </p:cNvPr>
            <p:cNvGrpSpPr/>
            <p:nvPr/>
          </p:nvGrpSpPr>
          <p:grpSpPr>
            <a:xfrm>
              <a:off x="6762974" y="5260137"/>
              <a:ext cx="2628000" cy="1364316"/>
              <a:chOff x="6317083" y="1874003"/>
              <a:chExt cx="2628000" cy="1364316"/>
            </a:xfrm>
            <a:solidFill>
              <a:schemeClr val="accent5">
                <a:lumMod val="50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Forma Livre: Forma 9">
                <a:extLst>
                  <a:ext uri="{FF2B5EF4-FFF2-40B4-BE49-F238E27FC236}">
                    <a16:creationId xmlns:a16="http://schemas.microsoft.com/office/drawing/2014/main" id="{D7EF0C8E-D4A1-4DB4-86E0-B3BCA6FCE7F0}"/>
                  </a:ext>
                </a:extLst>
              </p:cNvPr>
              <p:cNvSpPr/>
              <p:nvPr/>
            </p:nvSpPr>
            <p:spPr>
              <a:xfrm>
                <a:off x="6317083" y="1874003"/>
                <a:ext cx="2628000" cy="1364316"/>
              </a:xfrm>
              <a:custGeom>
                <a:avLst/>
                <a:gdLst>
                  <a:gd name="connsiteX0" fmla="*/ 0 w 1364316"/>
                  <a:gd name="connsiteY0" fmla="*/ 0 h 1364316"/>
                  <a:gd name="connsiteX1" fmla="*/ 1364316 w 1364316"/>
                  <a:gd name="connsiteY1" fmla="*/ 0 h 1364316"/>
                  <a:gd name="connsiteX2" fmla="*/ 1364316 w 1364316"/>
                  <a:gd name="connsiteY2" fmla="*/ 1364316 h 1364316"/>
                  <a:gd name="connsiteX3" fmla="*/ 0 w 1364316"/>
                  <a:gd name="connsiteY3" fmla="*/ 1364316 h 1364316"/>
                  <a:gd name="connsiteX4" fmla="*/ 0 w 1364316"/>
                  <a:gd name="connsiteY4" fmla="*/ 0 h 1364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4316" h="1364316">
                    <a:moveTo>
                      <a:pt x="0" y="0"/>
                    </a:moveTo>
                    <a:lnTo>
                      <a:pt x="1364316" y="0"/>
                    </a:lnTo>
                    <a:lnTo>
                      <a:pt x="1364316" y="1364316"/>
                    </a:lnTo>
                    <a:lnTo>
                      <a:pt x="0" y="136431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8110" tIns="118110" rIns="118110" bIns="118110" numCol="1" spcCol="1270" anchor="ctr" anchorCtr="0">
                <a:noAutofit/>
              </a:bodyPr>
              <a:lstStyle/>
              <a:p>
                <a:pPr marL="0" lvl="0" indent="0" algn="ctr" defTabSz="1377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pt-BR" sz="3100" kern="1200" dirty="0"/>
              </a:p>
            </p:txBody>
          </p:sp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863E3E41-276A-4954-8B3D-2A3ECED02813}"/>
                  </a:ext>
                </a:extLst>
              </p:cNvPr>
              <p:cNvSpPr txBox="1"/>
              <p:nvPr/>
            </p:nvSpPr>
            <p:spPr>
              <a:xfrm>
                <a:off x="6425083" y="1963200"/>
                <a:ext cx="2412000" cy="101566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20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argumentos fundamentados em provas concretas</a:t>
                </a:r>
              </a:p>
            </p:txBody>
          </p:sp>
        </p:grp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/>
          </a:p>
        </p:txBody>
      </p:sp>
      <p:sp>
        <p:nvSpPr>
          <p:cNvPr id="3" name="TextBox 2"/>
          <p:cNvSpPr txBox="1"/>
          <p:nvPr/>
        </p:nvSpPr>
        <p:spPr>
          <a:xfrm>
            <a:off x="6397625" y="571500"/>
            <a:ext cx="5794375" cy="769441"/>
          </a:xfrm>
          <a:prstGeom prst="rect">
            <a:avLst/>
          </a:prstGeom>
          <a:noFill/>
          <a:ln>
            <a:solidFill>
              <a:srgbClr val="58889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6997AF"/>
                </a:solidFill>
              </a:rPr>
              <a:t>Artigo de opinião</a:t>
            </a:r>
          </a:p>
        </p:txBody>
      </p:sp>
      <p:pic>
        <p:nvPicPr>
          <p:cNvPr id="2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9623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6AFC11F-18F7-411F-9D4E-752ABB4A1ED7}"/>
              </a:ext>
            </a:extLst>
          </p:cNvPr>
          <p:cNvSpPr/>
          <p:nvPr/>
        </p:nvSpPr>
        <p:spPr>
          <a:xfrm>
            <a:off x="0" y="0"/>
            <a:ext cx="1815548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Orações subordinadas adverbiais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5C5BDBF1-DB99-44F2-8CAE-C4C6ED72E274}"/>
              </a:ext>
            </a:extLst>
          </p:cNvPr>
          <p:cNvGrpSpPr/>
          <p:nvPr/>
        </p:nvGrpSpPr>
        <p:grpSpPr>
          <a:xfrm>
            <a:off x="1942466" y="623927"/>
            <a:ext cx="8101218" cy="2724320"/>
            <a:chOff x="2161058" y="963114"/>
            <a:chExt cx="8101218" cy="2724320"/>
          </a:xfrm>
        </p:grpSpPr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1BAB392D-550B-481F-9988-5590F8830DE8}"/>
                </a:ext>
              </a:extLst>
            </p:cNvPr>
            <p:cNvSpPr/>
            <p:nvPr/>
          </p:nvSpPr>
          <p:spPr>
            <a:xfrm>
              <a:off x="2414276" y="1848220"/>
              <a:ext cx="7848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dirty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Como</a:t>
              </a: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o transporte era sustentável, havia pouca poluição ambiental.</a:t>
              </a:r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B9C687A3-9FF1-4AA9-B016-9B9E24A52DB4}"/>
                </a:ext>
              </a:extLst>
            </p:cNvPr>
            <p:cNvSpPr/>
            <p:nvPr/>
          </p:nvSpPr>
          <p:spPr>
            <a:xfrm>
              <a:off x="2161058" y="2764104"/>
              <a:ext cx="52560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subordinada adverbial </a:t>
              </a:r>
              <a:r>
                <a:rPr lang="pt-BR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causal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</a:p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(circunstância de </a:t>
              </a:r>
              <a:r>
                <a:rPr lang="pt-BR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causa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)</a:t>
              </a:r>
            </a:p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(conjunção subordinativa adverbial causal: </a:t>
              </a:r>
              <a:r>
                <a:rPr lang="pt-BR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como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)</a:t>
              </a: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EC4E3EF7-294B-4DE0-A497-57177AC8E922}"/>
                </a:ext>
              </a:extLst>
            </p:cNvPr>
            <p:cNvSpPr/>
            <p:nvPr/>
          </p:nvSpPr>
          <p:spPr>
            <a:xfrm>
              <a:off x="7367427" y="963114"/>
              <a:ext cx="18902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principal </a:t>
              </a:r>
              <a:endParaRPr lang="pt-BR" dirty="0"/>
            </a:p>
          </p:txBody>
        </p:sp>
        <p:cxnSp>
          <p:nvCxnSpPr>
            <p:cNvPr id="5" name="Conector reto 4">
              <a:extLst>
                <a:ext uri="{FF2B5EF4-FFF2-40B4-BE49-F238E27FC236}">
                  <a16:creationId xmlns:a16="http://schemas.microsoft.com/office/drawing/2014/main" id="{056378C3-E29A-419F-B3F8-93DFC4FC4183}"/>
                </a:ext>
              </a:extLst>
            </p:cNvPr>
            <p:cNvCxnSpPr/>
            <p:nvPr/>
          </p:nvCxnSpPr>
          <p:spPr>
            <a:xfrm>
              <a:off x="2557670" y="2248330"/>
              <a:ext cx="378060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de Seta Reta 9">
              <a:extLst>
                <a:ext uri="{FF2B5EF4-FFF2-40B4-BE49-F238E27FC236}">
                  <a16:creationId xmlns:a16="http://schemas.microsoft.com/office/drawing/2014/main" id="{2FC20DD8-3046-468B-BB37-9FC0A09BCF02}"/>
                </a:ext>
              </a:extLst>
            </p:cNvPr>
            <p:cNvCxnSpPr/>
            <p:nvPr/>
          </p:nvCxnSpPr>
          <p:spPr>
            <a:xfrm>
              <a:off x="4447973" y="2248330"/>
              <a:ext cx="0" cy="515774"/>
            </a:xfrm>
            <a:prstGeom prst="straightConnector1">
              <a:avLst/>
            </a:prstGeom>
            <a:ln w="222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>
              <a:extLst>
                <a:ext uri="{FF2B5EF4-FFF2-40B4-BE49-F238E27FC236}">
                  <a16:creationId xmlns:a16="http://schemas.microsoft.com/office/drawing/2014/main" id="{FCE1E76B-5565-45F2-8191-A1FBA1D15156}"/>
                </a:ext>
              </a:extLst>
            </p:cNvPr>
            <p:cNvCxnSpPr/>
            <p:nvPr/>
          </p:nvCxnSpPr>
          <p:spPr>
            <a:xfrm>
              <a:off x="6538582" y="1848220"/>
              <a:ext cx="3547952" cy="0"/>
            </a:xfrm>
            <a:prstGeom prst="line">
              <a:avLst/>
            </a:prstGeom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de Seta Reta 17">
              <a:extLst>
                <a:ext uri="{FF2B5EF4-FFF2-40B4-BE49-F238E27FC236}">
                  <a16:creationId xmlns:a16="http://schemas.microsoft.com/office/drawing/2014/main" id="{A36CE4D6-BED5-44CE-AD69-986A8EEBE6F9}"/>
                </a:ext>
              </a:extLst>
            </p:cNvPr>
            <p:cNvCxnSpPr>
              <a:endCxn id="16" idx="2"/>
            </p:cNvCxnSpPr>
            <p:nvPr/>
          </p:nvCxnSpPr>
          <p:spPr>
            <a:xfrm flipV="1">
              <a:off x="8312557" y="1332446"/>
              <a:ext cx="1" cy="515774"/>
            </a:xfrm>
            <a:prstGeom prst="straightConnector1">
              <a:avLst/>
            </a:prstGeom>
            <a:ln w="22225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79EEA70F-940D-4F5C-B15D-86339E8F54CC}"/>
              </a:ext>
            </a:extLst>
          </p:cNvPr>
          <p:cNvGrpSpPr/>
          <p:nvPr/>
        </p:nvGrpSpPr>
        <p:grpSpPr>
          <a:xfrm>
            <a:off x="3509210" y="3708864"/>
            <a:ext cx="8259117" cy="2857779"/>
            <a:chOff x="3509211" y="3751068"/>
            <a:chExt cx="8176056" cy="2857779"/>
          </a:xfrm>
        </p:grpSpPr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745307EC-EF06-42EB-8B39-000A3AC12C7E}"/>
                </a:ext>
              </a:extLst>
            </p:cNvPr>
            <p:cNvSpPr/>
            <p:nvPr/>
          </p:nvSpPr>
          <p:spPr>
            <a:xfrm>
              <a:off x="3509211" y="4709395"/>
              <a:ext cx="8172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As medidas foram </a:t>
              </a:r>
              <a:r>
                <a:rPr lang="pt-BR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tão</a:t>
              </a: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eficientes </a:t>
              </a:r>
              <a:r>
                <a:rPr lang="pt-BR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que</a:t>
              </a: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diminuíram a poluição ambiental.</a:t>
              </a:r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951A7B0A-9C87-47AD-83A4-88AB7385F8CE}"/>
                </a:ext>
              </a:extLst>
            </p:cNvPr>
            <p:cNvSpPr/>
            <p:nvPr/>
          </p:nvSpPr>
          <p:spPr>
            <a:xfrm>
              <a:off x="5022967" y="5685517"/>
              <a:ext cx="66623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subordinada adverbial </a:t>
              </a:r>
              <a:r>
                <a:rPr lang="pt-BR" b="1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consecutiva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</a:p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(circunstância de </a:t>
              </a:r>
              <a:r>
                <a:rPr lang="pt-BR" b="1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consequência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)</a:t>
              </a:r>
            </a:p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(conjunção subordinativa adverbial de consequência: </a:t>
              </a:r>
              <a:r>
                <a:rPr lang="pt-BR" b="1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tão... que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)</a:t>
              </a:r>
            </a:p>
          </p:txBody>
        </p:sp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B1AC5C3A-31C6-469E-A9EF-6841AACC02F8}"/>
                </a:ext>
              </a:extLst>
            </p:cNvPr>
            <p:cNvSpPr/>
            <p:nvPr/>
          </p:nvSpPr>
          <p:spPr>
            <a:xfrm>
              <a:off x="4570466" y="3751068"/>
              <a:ext cx="18902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principal </a:t>
              </a:r>
              <a:endParaRPr lang="pt-BR" dirty="0"/>
            </a:p>
          </p:txBody>
        </p:sp>
        <p:cxnSp>
          <p:nvCxnSpPr>
            <p:cNvPr id="29" name="Conector reto 28">
              <a:extLst>
                <a:ext uri="{FF2B5EF4-FFF2-40B4-BE49-F238E27FC236}">
                  <a16:creationId xmlns:a16="http://schemas.microsoft.com/office/drawing/2014/main" id="{B87FCDE4-3F8E-4D40-A7E0-7DB4ABDDB6E8}"/>
                </a:ext>
              </a:extLst>
            </p:cNvPr>
            <p:cNvCxnSpPr>
              <a:cxnSpLocks/>
            </p:cNvCxnSpPr>
            <p:nvPr/>
          </p:nvCxnSpPr>
          <p:spPr>
            <a:xfrm>
              <a:off x="3579551" y="4709395"/>
              <a:ext cx="3672000" cy="0"/>
            </a:xfrm>
            <a:prstGeom prst="line">
              <a:avLst/>
            </a:prstGeom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de Seta Reta 29">
              <a:extLst>
                <a:ext uri="{FF2B5EF4-FFF2-40B4-BE49-F238E27FC236}">
                  <a16:creationId xmlns:a16="http://schemas.microsoft.com/office/drawing/2014/main" id="{AB68B717-F734-4D53-AC50-F69D4F7E9A94}"/>
                </a:ext>
              </a:extLst>
            </p:cNvPr>
            <p:cNvCxnSpPr/>
            <p:nvPr/>
          </p:nvCxnSpPr>
          <p:spPr>
            <a:xfrm>
              <a:off x="9417267" y="5109505"/>
              <a:ext cx="0" cy="515774"/>
            </a:xfrm>
            <a:prstGeom prst="straightConnector1">
              <a:avLst/>
            </a:prstGeom>
            <a:ln w="2222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to 30">
              <a:extLst>
                <a:ext uri="{FF2B5EF4-FFF2-40B4-BE49-F238E27FC236}">
                  <a16:creationId xmlns:a16="http://schemas.microsoft.com/office/drawing/2014/main" id="{73D86C6C-B323-46D3-A4EE-FD3BAF790380}"/>
                </a:ext>
              </a:extLst>
            </p:cNvPr>
            <p:cNvCxnSpPr>
              <a:cxnSpLocks/>
            </p:cNvCxnSpPr>
            <p:nvPr/>
          </p:nvCxnSpPr>
          <p:spPr>
            <a:xfrm>
              <a:off x="7329267" y="5109505"/>
              <a:ext cx="41760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ctor de Seta Reta 31">
              <a:extLst>
                <a:ext uri="{FF2B5EF4-FFF2-40B4-BE49-F238E27FC236}">
                  <a16:creationId xmlns:a16="http://schemas.microsoft.com/office/drawing/2014/main" id="{D8376A5A-86ED-46C4-8432-902AB3BC7A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57003" y="4193621"/>
              <a:ext cx="1" cy="515774"/>
            </a:xfrm>
            <a:prstGeom prst="straightConnector1">
              <a:avLst/>
            </a:prstGeom>
            <a:ln w="22225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/>
          </a:p>
        </p:txBody>
      </p:sp>
      <p:pic>
        <p:nvPicPr>
          <p:cNvPr id="2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2086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6AFC11F-18F7-411F-9D4E-752ABB4A1ED7}"/>
              </a:ext>
            </a:extLst>
          </p:cNvPr>
          <p:cNvSpPr/>
          <p:nvPr/>
        </p:nvSpPr>
        <p:spPr>
          <a:xfrm flipV="1">
            <a:off x="10556874" y="0"/>
            <a:ext cx="1635125" cy="6858000"/>
          </a:xfrm>
          <a:prstGeom prst="rect">
            <a:avLst/>
          </a:prstGeom>
          <a:solidFill>
            <a:srgbClr val="FFFFFF"/>
          </a:solidFill>
          <a:ln>
            <a:solidFill>
              <a:srgbClr val="5888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4000" dirty="0">
                <a:solidFill>
                  <a:srgbClr val="6997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Orações subordinadas adverbiais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F345F6ED-7BDE-4987-8D9E-71B838A13722}"/>
              </a:ext>
            </a:extLst>
          </p:cNvPr>
          <p:cNvGrpSpPr/>
          <p:nvPr/>
        </p:nvGrpSpPr>
        <p:grpSpPr>
          <a:xfrm>
            <a:off x="155022" y="435319"/>
            <a:ext cx="7488000" cy="3430095"/>
            <a:chOff x="424897" y="355944"/>
            <a:chExt cx="7488000" cy="3430095"/>
          </a:xfrm>
        </p:grpSpPr>
        <p:sp>
          <p:nvSpPr>
            <p:cNvPr id="44" name="Retângulo 43">
              <a:extLst>
                <a:ext uri="{FF2B5EF4-FFF2-40B4-BE49-F238E27FC236}">
                  <a16:creationId xmlns:a16="http://schemas.microsoft.com/office/drawing/2014/main" id="{BD4C4AC2-A7E9-4843-8ED7-D39B58490434}"/>
                </a:ext>
              </a:extLst>
            </p:cNvPr>
            <p:cNvSpPr/>
            <p:nvPr/>
          </p:nvSpPr>
          <p:spPr>
            <a:xfrm>
              <a:off x="424897" y="1278364"/>
              <a:ext cx="748800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Os danos ambientais diminuíam</a:t>
              </a:r>
            </a:p>
            <a:p>
              <a:pPr algn="ctr"/>
              <a:endPara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r>
                <a:rPr lang="pt-BR" sz="2000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à medida que </a:t>
              </a: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usavam fontes energéticas mais sustentáveis.</a:t>
              </a:r>
            </a:p>
          </p:txBody>
        </p:sp>
        <p:sp>
          <p:nvSpPr>
            <p:cNvPr id="51" name="Retângulo 50">
              <a:extLst>
                <a:ext uri="{FF2B5EF4-FFF2-40B4-BE49-F238E27FC236}">
                  <a16:creationId xmlns:a16="http://schemas.microsoft.com/office/drawing/2014/main" id="{61941C03-2F34-417D-A792-0E83CD1CEDCD}"/>
                </a:ext>
              </a:extLst>
            </p:cNvPr>
            <p:cNvSpPr/>
            <p:nvPr/>
          </p:nvSpPr>
          <p:spPr>
            <a:xfrm>
              <a:off x="838897" y="2862709"/>
              <a:ext cx="698747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subordinada adverbial </a:t>
              </a:r>
              <a:r>
                <a:rPr lang="pt-BR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proporcional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</a:p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(circunstância de </a:t>
              </a:r>
              <a:r>
                <a:rPr lang="pt-BR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proporção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)</a:t>
              </a:r>
            </a:p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(conjunção subordinativa adverbial proporcional: </a:t>
              </a:r>
              <a:r>
                <a:rPr lang="pt-BR" b="1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à medida que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)</a:t>
              </a:r>
            </a:p>
          </p:txBody>
        </p:sp>
        <p:sp>
          <p:nvSpPr>
            <p:cNvPr id="49" name="Retângulo 48">
              <a:extLst>
                <a:ext uri="{FF2B5EF4-FFF2-40B4-BE49-F238E27FC236}">
                  <a16:creationId xmlns:a16="http://schemas.microsoft.com/office/drawing/2014/main" id="{71D018C3-73C0-468A-AFC4-EC6BC15BF5DA}"/>
                </a:ext>
              </a:extLst>
            </p:cNvPr>
            <p:cNvSpPr/>
            <p:nvPr/>
          </p:nvSpPr>
          <p:spPr>
            <a:xfrm>
              <a:off x="1320548" y="355944"/>
              <a:ext cx="18902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principal </a:t>
              </a:r>
              <a:endParaRPr lang="pt-BR" dirty="0"/>
            </a:p>
          </p:txBody>
        </p:sp>
        <p:cxnSp>
          <p:nvCxnSpPr>
            <p:cNvPr id="54" name="Conector reto 53">
              <a:extLst>
                <a:ext uri="{FF2B5EF4-FFF2-40B4-BE49-F238E27FC236}">
                  <a16:creationId xmlns:a16="http://schemas.microsoft.com/office/drawing/2014/main" id="{D21892DF-7CA1-4D41-8E53-631B3C94A98E}"/>
                </a:ext>
              </a:extLst>
            </p:cNvPr>
            <p:cNvCxnSpPr/>
            <p:nvPr/>
          </p:nvCxnSpPr>
          <p:spPr>
            <a:xfrm>
              <a:off x="489165" y="2294027"/>
              <a:ext cx="6876000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ctor reto 55">
              <a:extLst>
                <a:ext uri="{FF2B5EF4-FFF2-40B4-BE49-F238E27FC236}">
                  <a16:creationId xmlns:a16="http://schemas.microsoft.com/office/drawing/2014/main" id="{855A45C4-5668-4FDB-AFCA-ECACBE348EC8}"/>
                </a:ext>
              </a:extLst>
            </p:cNvPr>
            <p:cNvCxnSpPr/>
            <p:nvPr/>
          </p:nvCxnSpPr>
          <p:spPr>
            <a:xfrm>
              <a:off x="534573" y="1278364"/>
              <a:ext cx="3600000" cy="0"/>
            </a:xfrm>
            <a:prstGeom prst="line">
              <a:avLst/>
            </a:prstGeom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ctor de Seta Reta 56">
              <a:extLst>
                <a:ext uri="{FF2B5EF4-FFF2-40B4-BE49-F238E27FC236}">
                  <a16:creationId xmlns:a16="http://schemas.microsoft.com/office/drawing/2014/main" id="{9EFF49C5-8575-4D97-920B-B12D4367CA2A}"/>
                </a:ext>
              </a:extLst>
            </p:cNvPr>
            <p:cNvCxnSpPr/>
            <p:nvPr/>
          </p:nvCxnSpPr>
          <p:spPr>
            <a:xfrm flipV="1">
              <a:off x="2265679" y="801106"/>
              <a:ext cx="0" cy="477258"/>
            </a:xfrm>
            <a:prstGeom prst="straightConnector1">
              <a:avLst/>
            </a:prstGeom>
            <a:ln w="22225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ector de Seta Reta 57">
              <a:extLst>
                <a:ext uri="{FF2B5EF4-FFF2-40B4-BE49-F238E27FC236}">
                  <a16:creationId xmlns:a16="http://schemas.microsoft.com/office/drawing/2014/main" id="{A970D608-620A-47A7-BB82-8976358E041E}"/>
                </a:ext>
              </a:extLst>
            </p:cNvPr>
            <p:cNvCxnSpPr/>
            <p:nvPr/>
          </p:nvCxnSpPr>
          <p:spPr>
            <a:xfrm>
              <a:off x="4168897" y="2294027"/>
              <a:ext cx="0" cy="553089"/>
            </a:xfrm>
            <a:prstGeom prst="straightConnector1">
              <a:avLst/>
            </a:prstGeom>
            <a:ln w="2222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75D25C8B-0F8A-4D68-A703-8E8FA7F085E3}"/>
              </a:ext>
            </a:extLst>
          </p:cNvPr>
          <p:cNvGrpSpPr/>
          <p:nvPr/>
        </p:nvGrpSpPr>
        <p:grpSpPr>
          <a:xfrm>
            <a:off x="1698934" y="4063757"/>
            <a:ext cx="8748000" cy="2633374"/>
            <a:chOff x="698809" y="3968507"/>
            <a:chExt cx="8748000" cy="2633374"/>
          </a:xfrm>
        </p:grpSpPr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9733B51A-4531-4337-9A17-22E1181EBF61}"/>
                </a:ext>
              </a:extLst>
            </p:cNvPr>
            <p:cNvSpPr/>
            <p:nvPr/>
          </p:nvSpPr>
          <p:spPr>
            <a:xfrm>
              <a:off x="698809" y="4751598"/>
              <a:ext cx="8748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 tecnologia digital foi incorporada ao projeto </a:t>
              </a:r>
              <a:r>
                <a:rPr lang="pt-BR" sz="2000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como</a:t>
              </a:r>
              <a:r>
                <a:rPr lang="pt-BR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determinou o governo.</a:t>
              </a:r>
            </a:p>
          </p:txBody>
        </p:sp>
        <p:cxnSp>
          <p:nvCxnSpPr>
            <p:cNvPr id="6" name="Conector reto 5">
              <a:extLst>
                <a:ext uri="{FF2B5EF4-FFF2-40B4-BE49-F238E27FC236}">
                  <a16:creationId xmlns:a16="http://schemas.microsoft.com/office/drawing/2014/main" id="{DE473ECC-C51E-46CF-ACC4-1AE34F511800}"/>
                </a:ext>
              </a:extLst>
            </p:cNvPr>
            <p:cNvCxnSpPr/>
            <p:nvPr/>
          </p:nvCxnSpPr>
          <p:spPr>
            <a:xfrm>
              <a:off x="6025660" y="5133677"/>
              <a:ext cx="3240000" cy="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to 9">
              <a:extLst>
                <a:ext uri="{FF2B5EF4-FFF2-40B4-BE49-F238E27FC236}">
                  <a16:creationId xmlns:a16="http://schemas.microsoft.com/office/drawing/2014/main" id="{C18086C5-FEBD-48B2-95E7-9375CC3879FF}"/>
                </a:ext>
              </a:extLst>
            </p:cNvPr>
            <p:cNvCxnSpPr/>
            <p:nvPr/>
          </p:nvCxnSpPr>
          <p:spPr>
            <a:xfrm>
              <a:off x="815926" y="4751598"/>
              <a:ext cx="5021617" cy="0"/>
            </a:xfrm>
            <a:prstGeom prst="line">
              <a:avLst/>
            </a:prstGeom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de Seta Reta 28">
              <a:extLst>
                <a:ext uri="{FF2B5EF4-FFF2-40B4-BE49-F238E27FC236}">
                  <a16:creationId xmlns:a16="http://schemas.microsoft.com/office/drawing/2014/main" id="{5713A99A-FAA5-4CB2-94E7-54768EAE0FE0}"/>
                </a:ext>
              </a:extLst>
            </p:cNvPr>
            <p:cNvCxnSpPr/>
            <p:nvPr/>
          </p:nvCxnSpPr>
          <p:spPr>
            <a:xfrm>
              <a:off x="7645660" y="5151708"/>
              <a:ext cx="0" cy="553089"/>
            </a:xfrm>
            <a:prstGeom prst="straightConnector1">
              <a:avLst/>
            </a:prstGeom>
            <a:ln w="22225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de Seta Reta 32">
              <a:extLst>
                <a:ext uri="{FF2B5EF4-FFF2-40B4-BE49-F238E27FC236}">
                  <a16:creationId xmlns:a16="http://schemas.microsoft.com/office/drawing/2014/main" id="{FD3FE77D-6942-4ADF-8D81-AB03D2331F9D}"/>
                </a:ext>
              </a:extLst>
            </p:cNvPr>
            <p:cNvCxnSpPr/>
            <p:nvPr/>
          </p:nvCxnSpPr>
          <p:spPr>
            <a:xfrm flipV="1">
              <a:off x="3326734" y="4274340"/>
              <a:ext cx="0" cy="477258"/>
            </a:xfrm>
            <a:prstGeom prst="straightConnector1">
              <a:avLst/>
            </a:prstGeom>
            <a:ln w="22225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tângulo 35">
              <a:extLst>
                <a:ext uri="{FF2B5EF4-FFF2-40B4-BE49-F238E27FC236}">
                  <a16:creationId xmlns:a16="http://schemas.microsoft.com/office/drawing/2014/main" id="{F3FC6543-EECB-4C0D-8E23-2C981A7A6B35}"/>
                </a:ext>
              </a:extLst>
            </p:cNvPr>
            <p:cNvSpPr/>
            <p:nvPr/>
          </p:nvSpPr>
          <p:spPr>
            <a:xfrm>
              <a:off x="2381603" y="3968507"/>
              <a:ext cx="18902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principal </a:t>
              </a:r>
              <a:endParaRPr lang="pt-BR" dirty="0"/>
            </a:p>
          </p:txBody>
        </p:sp>
        <p:sp>
          <p:nvSpPr>
            <p:cNvPr id="37" name="Retângulo 36">
              <a:extLst>
                <a:ext uri="{FF2B5EF4-FFF2-40B4-BE49-F238E27FC236}">
                  <a16:creationId xmlns:a16="http://schemas.microsoft.com/office/drawing/2014/main" id="{9583D91E-9E62-45B4-A1A7-C1D1C6EC16DF}"/>
                </a:ext>
              </a:extLst>
            </p:cNvPr>
            <p:cNvSpPr/>
            <p:nvPr/>
          </p:nvSpPr>
          <p:spPr>
            <a:xfrm>
              <a:off x="2779073" y="5678551"/>
              <a:ext cx="66600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subordinada adverbial </a:t>
              </a:r>
              <a:r>
                <a:rPr lang="pt-BR" b="1" dirty="0">
                  <a:solidFill>
                    <a:srgbClr val="00B0F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conformativa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</a:p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(circunstância de </a:t>
              </a:r>
              <a:r>
                <a:rPr lang="pt-BR" b="1" dirty="0">
                  <a:solidFill>
                    <a:srgbClr val="00B0F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conformidade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)</a:t>
              </a:r>
            </a:p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(conjunção subordinativa adverbial de conformidade: </a:t>
              </a:r>
              <a:r>
                <a:rPr lang="pt-BR" b="1" dirty="0">
                  <a:solidFill>
                    <a:srgbClr val="00B0F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como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)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/>
          </a:p>
        </p:txBody>
      </p:sp>
      <p:pic>
        <p:nvPicPr>
          <p:cNvPr id="2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880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6AFC11F-18F7-411F-9D4E-752ABB4A1ED7}"/>
              </a:ext>
            </a:extLst>
          </p:cNvPr>
          <p:cNvSpPr/>
          <p:nvPr/>
        </p:nvSpPr>
        <p:spPr>
          <a:xfrm>
            <a:off x="0" y="0"/>
            <a:ext cx="1815548" cy="6858000"/>
          </a:xfrm>
          <a:prstGeom prst="rect">
            <a:avLst/>
          </a:prstGeom>
          <a:solidFill>
            <a:srgbClr val="FFFFFF"/>
          </a:solidFill>
          <a:ln>
            <a:solidFill>
              <a:srgbClr val="5888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4000" dirty="0">
                <a:solidFill>
                  <a:srgbClr val="6997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Orações subordinadas adverbiais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08C43F67-221C-4693-A7FA-218F313B54D6}"/>
              </a:ext>
            </a:extLst>
          </p:cNvPr>
          <p:cNvGrpSpPr/>
          <p:nvPr/>
        </p:nvGrpSpPr>
        <p:grpSpPr>
          <a:xfrm>
            <a:off x="4033974" y="461647"/>
            <a:ext cx="7269025" cy="3492517"/>
            <a:chOff x="1922109" y="327808"/>
            <a:chExt cx="6192000" cy="3492517"/>
          </a:xfrm>
        </p:grpSpPr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6367D8CE-E0C5-41C9-9E26-3CAA82E6B988}"/>
                </a:ext>
              </a:extLst>
            </p:cNvPr>
            <p:cNvSpPr/>
            <p:nvPr/>
          </p:nvSpPr>
          <p:spPr>
            <a:xfrm>
              <a:off x="2239629" y="1250228"/>
              <a:ext cx="536400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 tecnologia digital foi incorporada ao projeto</a:t>
              </a:r>
            </a:p>
            <a:p>
              <a:pPr algn="ctr"/>
              <a:endPara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r>
                <a:rPr lang="pt-BR" sz="2000" dirty="0">
                  <a:solidFill>
                    <a:schemeClr val="accent4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embora</a:t>
              </a:r>
              <a:r>
                <a:rPr lang="pt-BR" sz="2000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os custos sejam altos.</a:t>
              </a:r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0BC21B1B-94FE-4387-874F-6AB234833B78}"/>
                </a:ext>
              </a:extLst>
            </p:cNvPr>
            <p:cNvSpPr/>
            <p:nvPr/>
          </p:nvSpPr>
          <p:spPr>
            <a:xfrm>
              <a:off x="1922109" y="2896995"/>
              <a:ext cx="61920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subordinada adverbial </a:t>
              </a:r>
              <a:r>
                <a:rPr lang="pt-BR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concessiva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</a:p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(circunstância de </a:t>
              </a:r>
              <a:r>
                <a:rPr lang="pt-BR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concessão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)</a:t>
              </a:r>
            </a:p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(conjunção subordinativa adverbial de concessão: </a:t>
              </a:r>
              <a:r>
                <a:rPr lang="pt-BR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embora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)</a:t>
              </a:r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21F1003A-EDDC-470C-AEDC-A3FEE26930F3}"/>
                </a:ext>
              </a:extLst>
            </p:cNvPr>
            <p:cNvSpPr/>
            <p:nvPr/>
          </p:nvSpPr>
          <p:spPr>
            <a:xfrm>
              <a:off x="3135280" y="327808"/>
              <a:ext cx="18902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principal </a:t>
              </a:r>
              <a:endParaRPr lang="pt-BR" dirty="0"/>
            </a:p>
          </p:txBody>
        </p:sp>
        <p:cxnSp>
          <p:nvCxnSpPr>
            <p:cNvPr id="25" name="Conector reto 24">
              <a:extLst>
                <a:ext uri="{FF2B5EF4-FFF2-40B4-BE49-F238E27FC236}">
                  <a16:creationId xmlns:a16="http://schemas.microsoft.com/office/drawing/2014/main" id="{A4312D2A-F9A5-4165-AC8B-C935A81CD050}"/>
                </a:ext>
              </a:extLst>
            </p:cNvPr>
            <p:cNvCxnSpPr/>
            <p:nvPr/>
          </p:nvCxnSpPr>
          <p:spPr>
            <a:xfrm>
              <a:off x="2303897" y="2265891"/>
              <a:ext cx="3456000" cy="0"/>
            </a:xfrm>
            <a:prstGeom prst="line">
              <a:avLst/>
            </a:prstGeom>
            <a:ln w="190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to 32">
              <a:extLst>
                <a:ext uri="{FF2B5EF4-FFF2-40B4-BE49-F238E27FC236}">
                  <a16:creationId xmlns:a16="http://schemas.microsoft.com/office/drawing/2014/main" id="{9067C645-7111-4EAB-A645-8BFA06F5D2E1}"/>
                </a:ext>
              </a:extLst>
            </p:cNvPr>
            <p:cNvCxnSpPr/>
            <p:nvPr/>
          </p:nvCxnSpPr>
          <p:spPr>
            <a:xfrm>
              <a:off x="2349305" y="1250228"/>
              <a:ext cx="3600000" cy="0"/>
            </a:xfrm>
            <a:prstGeom prst="line">
              <a:avLst/>
            </a:prstGeom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de Seta Reta 34">
              <a:extLst>
                <a:ext uri="{FF2B5EF4-FFF2-40B4-BE49-F238E27FC236}">
                  <a16:creationId xmlns:a16="http://schemas.microsoft.com/office/drawing/2014/main" id="{D6AE0590-4125-4611-9768-A002129D2E98}"/>
                </a:ext>
              </a:extLst>
            </p:cNvPr>
            <p:cNvCxnSpPr/>
            <p:nvPr/>
          </p:nvCxnSpPr>
          <p:spPr>
            <a:xfrm flipV="1">
              <a:off x="4080411" y="772970"/>
              <a:ext cx="0" cy="477258"/>
            </a:xfrm>
            <a:prstGeom prst="straightConnector1">
              <a:avLst/>
            </a:prstGeom>
            <a:ln w="22225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de Seta Reta 35">
              <a:extLst>
                <a:ext uri="{FF2B5EF4-FFF2-40B4-BE49-F238E27FC236}">
                  <a16:creationId xmlns:a16="http://schemas.microsoft.com/office/drawing/2014/main" id="{CB7385CD-7A6D-4C48-B98A-CE84FD7BCAF0}"/>
                </a:ext>
              </a:extLst>
            </p:cNvPr>
            <p:cNvCxnSpPr/>
            <p:nvPr/>
          </p:nvCxnSpPr>
          <p:spPr>
            <a:xfrm>
              <a:off x="3943813" y="2281484"/>
              <a:ext cx="0" cy="553089"/>
            </a:xfrm>
            <a:prstGeom prst="straightConnector1">
              <a:avLst/>
            </a:prstGeom>
            <a:ln w="22225">
              <a:solidFill>
                <a:schemeClr val="accent4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577AEBD7-EC94-4918-B308-F52290FD4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594" y="4159250"/>
            <a:ext cx="10269406" cy="258533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2455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6AFC11F-18F7-411F-9D4E-752ABB4A1ED7}"/>
              </a:ext>
            </a:extLst>
          </p:cNvPr>
          <p:cNvSpPr/>
          <p:nvPr/>
        </p:nvSpPr>
        <p:spPr>
          <a:xfrm flipV="1">
            <a:off x="10376452" y="0"/>
            <a:ext cx="1815548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pt-B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Período composto por subordinação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D5784287-C53D-4E8D-9578-2846EA71C70E}"/>
              </a:ext>
            </a:extLst>
          </p:cNvPr>
          <p:cNvSpPr/>
          <p:nvPr/>
        </p:nvSpPr>
        <p:spPr>
          <a:xfrm>
            <a:off x="783101" y="563938"/>
            <a:ext cx="78403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</a:t>
            </a:r>
            <a:r>
              <a:rPr lang="pt-BR" sz="20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vírgulas 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são obrigatórias entre a oração principal e a subordinada adverbial se a oração subordinada iniciar o período ou estiver intercalada na oração principal.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2E8BE01-740B-4E0D-B743-C28501A94EBA}"/>
              </a:ext>
            </a:extLst>
          </p:cNvPr>
          <p:cNvSpPr/>
          <p:nvPr/>
        </p:nvSpPr>
        <p:spPr>
          <a:xfrm>
            <a:off x="1351240" y="1823533"/>
            <a:ext cx="8618065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2400"/>
              </a:spcAft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Exemplos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>
              <a:spcAft>
                <a:spcPts val="2400"/>
              </a:spcAft>
            </a:pPr>
            <a:r>
              <a:rPr lang="pt-BR" sz="2000" u="sng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Conforme informou o biólogo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a educação ambiental diminuirá a poluição.</a:t>
            </a:r>
          </a:p>
          <a:p>
            <a:pPr>
              <a:spcAft>
                <a:spcPts val="2400"/>
              </a:spcAft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educação ambiental, </a:t>
            </a:r>
            <a:r>
              <a:rPr lang="pt-BR" sz="2000" u="sng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conforme informou o biólogo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diminuirá a poluição.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237DA615-4BA0-4D42-B8A8-B44F759C90A9}"/>
              </a:ext>
            </a:extLst>
          </p:cNvPr>
          <p:cNvSpPr/>
          <p:nvPr/>
        </p:nvSpPr>
        <p:spPr>
          <a:xfrm>
            <a:off x="783101" y="4026885"/>
            <a:ext cx="78403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uso da vírgula é </a:t>
            </a:r>
            <a:r>
              <a:rPr lang="pt-BR" sz="20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optativo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quando a oração subordinada adverbial estiver após a oração principal.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A5D84D00-4788-4FF3-A98F-8B4B4BE01560}"/>
              </a:ext>
            </a:extLst>
          </p:cNvPr>
          <p:cNvSpPr/>
          <p:nvPr/>
        </p:nvSpPr>
        <p:spPr>
          <a:xfrm>
            <a:off x="1351240" y="4942564"/>
            <a:ext cx="856356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2400"/>
              </a:spcAft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>
              <a:spcAft>
                <a:spcPts val="2400"/>
              </a:spcAft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educação ambiental diminuirá a poluição </a:t>
            </a:r>
            <a:r>
              <a:rPr lang="pt-BR" sz="2000" u="sng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conforme informou o biólogo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0739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E15F8FD-78D6-4F90-B973-02F77727B1B3}"/>
              </a:ext>
            </a:extLst>
          </p:cNvPr>
          <p:cNvSpPr/>
          <p:nvPr/>
        </p:nvSpPr>
        <p:spPr>
          <a:xfrm>
            <a:off x="1" y="528434"/>
            <a:ext cx="12192000" cy="830997"/>
          </a:xfrm>
          <a:prstGeom prst="rect">
            <a:avLst/>
          </a:prstGeom>
          <a:solidFill>
            <a:srgbClr val="497389"/>
          </a:solidFill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Orações reduzidas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D72F5C8-C1B9-4D4B-8308-3A135FACB3FE}"/>
              </a:ext>
            </a:extLst>
          </p:cNvPr>
          <p:cNvSpPr/>
          <p:nvPr/>
        </p:nvSpPr>
        <p:spPr>
          <a:xfrm>
            <a:off x="694006" y="1340011"/>
            <a:ext cx="80514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indent="-2160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São aquelas que, sem conjunção ou pronome relativo, apresentam o verbo em uma forma nominal (</a:t>
            </a:r>
            <a:r>
              <a:rPr lang="pt-BR" sz="2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infinitivo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pt-BR" sz="2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gerúndio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ou </a:t>
            </a:r>
            <a:r>
              <a:rPr lang="pt-BR" sz="20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particípio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).</a:t>
            </a:r>
          </a:p>
          <a:p>
            <a:pPr marL="216000" indent="-2160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orações introduzidas por conjunção ou pronome relativo e com verbo conjugado são denominadas </a:t>
            </a:r>
            <a:r>
              <a:rPr lang="pt-BR" sz="20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orações desenvolvidas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A3F40713-7537-48C4-B546-B5D6D0BCB0AB}"/>
              </a:ext>
            </a:extLst>
          </p:cNvPr>
          <p:cNvCxnSpPr/>
          <p:nvPr/>
        </p:nvCxnSpPr>
        <p:spPr>
          <a:xfrm>
            <a:off x="756759" y="4042035"/>
            <a:ext cx="3592431" cy="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994A37EC-5BFD-4727-916F-F867CA71584E}"/>
              </a:ext>
            </a:extLst>
          </p:cNvPr>
          <p:cNvGrpSpPr/>
          <p:nvPr/>
        </p:nvGrpSpPr>
        <p:grpSpPr>
          <a:xfrm>
            <a:off x="480176" y="3203124"/>
            <a:ext cx="5220000" cy="3222884"/>
            <a:chOff x="480176" y="3329736"/>
            <a:chExt cx="5220000" cy="3222884"/>
          </a:xfrm>
        </p:grpSpPr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DAF08524-A073-4C42-8B30-A2D6625E82FC}"/>
                </a:ext>
              </a:extLst>
            </p:cNvPr>
            <p:cNvSpPr/>
            <p:nvPr/>
          </p:nvSpPr>
          <p:spPr>
            <a:xfrm>
              <a:off x="480176" y="5629290"/>
              <a:ext cx="52200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subordinada adjetiva </a:t>
              </a:r>
              <a:r>
                <a:rPr lang="pt-BR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restritiva</a:t>
              </a:r>
            </a:p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(Oração desenvolvida: pronome relativo</a:t>
              </a:r>
            </a:p>
            <a:p>
              <a:pPr algn="ctr"/>
              <a:r>
                <a:rPr lang="pt-BR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que</a:t>
              </a:r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+ verbo conjugado no presente do indicativo)</a:t>
              </a:r>
            </a:p>
          </p:txBody>
        </p:sp>
        <p:grpSp>
          <p:nvGrpSpPr>
            <p:cNvPr id="18" name="Agrupar 17">
              <a:extLst>
                <a:ext uri="{FF2B5EF4-FFF2-40B4-BE49-F238E27FC236}">
                  <a16:creationId xmlns:a16="http://schemas.microsoft.com/office/drawing/2014/main" id="{A0F5D303-244D-4DDB-8460-504D8DDD0953}"/>
                </a:ext>
              </a:extLst>
            </p:cNvPr>
            <p:cNvGrpSpPr/>
            <p:nvPr/>
          </p:nvGrpSpPr>
          <p:grpSpPr>
            <a:xfrm>
              <a:off x="694006" y="3329736"/>
              <a:ext cx="3924000" cy="2188253"/>
              <a:chOff x="2316000" y="3491713"/>
              <a:chExt cx="3924000" cy="2188253"/>
            </a:xfrm>
          </p:grpSpPr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C6DF77DF-F269-4DB7-A3F0-0CEA897E9EC3}"/>
                  </a:ext>
                </a:extLst>
              </p:cNvPr>
              <p:cNvSpPr/>
              <p:nvPr/>
            </p:nvSpPr>
            <p:spPr>
              <a:xfrm>
                <a:off x="2316000" y="4304303"/>
                <a:ext cx="3924000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BR" sz="2000" dirty="0">
                    <a:solidFill>
                      <a:schemeClr val="accent2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Vi os funcionários da prefeitura </a:t>
                </a:r>
              </a:p>
              <a:p>
                <a:endPara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  <a:p>
                <a:r>
                  <a:rPr lang="pt-BR" sz="2000" dirty="0">
                    <a:solidFill>
                      <a:schemeClr val="accent2">
                        <a:lumMod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que limpam o rio semanalmente.</a:t>
                </a:r>
              </a:p>
            </p:txBody>
          </p:sp>
          <p:cxnSp>
            <p:nvCxnSpPr>
              <p:cNvPr id="10" name="Conector reto 9">
                <a:extLst>
                  <a:ext uri="{FF2B5EF4-FFF2-40B4-BE49-F238E27FC236}">
                    <a16:creationId xmlns:a16="http://schemas.microsoft.com/office/drawing/2014/main" id="{9EDD53A5-331F-4A9E-8405-FCEA621B5A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07815" y="5319966"/>
                <a:ext cx="3540369" cy="0"/>
              </a:xfrm>
              <a:prstGeom prst="line">
                <a:avLst/>
              </a:prstGeom>
              <a:ln w="1905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Agrupar 16">
                <a:extLst>
                  <a:ext uri="{FF2B5EF4-FFF2-40B4-BE49-F238E27FC236}">
                    <a16:creationId xmlns:a16="http://schemas.microsoft.com/office/drawing/2014/main" id="{61008399-2DBE-4A63-96CD-37987C63C2FE}"/>
                  </a:ext>
                </a:extLst>
              </p:cNvPr>
              <p:cNvGrpSpPr/>
              <p:nvPr/>
            </p:nvGrpSpPr>
            <p:grpSpPr>
              <a:xfrm>
                <a:off x="3193263" y="3491713"/>
                <a:ext cx="1890261" cy="2188253"/>
                <a:chOff x="3193263" y="3491713"/>
                <a:chExt cx="1890261" cy="2188253"/>
              </a:xfrm>
            </p:grpSpPr>
            <p:cxnSp>
              <p:nvCxnSpPr>
                <p:cNvPr id="13" name="Conector de Seta Reta 12">
                  <a:extLst>
                    <a:ext uri="{FF2B5EF4-FFF2-40B4-BE49-F238E27FC236}">
                      <a16:creationId xmlns:a16="http://schemas.microsoft.com/office/drawing/2014/main" id="{45A22625-BCCA-49A4-8F62-EBDDC2E8B602}"/>
                    </a:ext>
                  </a:extLst>
                </p:cNvPr>
                <p:cNvCxnSpPr/>
                <p:nvPr/>
              </p:nvCxnSpPr>
              <p:spPr>
                <a:xfrm>
                  <a:off x="4124326" y="5319966"/>
                  <a:ext cx="0" cy="360000"/>
                </a:xfrm>
                <a:prstGeom prst="straightConnector1">
                  <a:avLst/>
                </a:prstGeom>
                <a:ln w="22225">
                  <a:solidFill>
                    <a:schemeClr val="accent1">
                      <a:lumMod val="7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Retângulo 13">
                  <a:extLst>
                    <a:ext uri="{FF2B5EF4-FFF2-40B4-BE49-F238E27FC236}">
                      <a16:creationId xmlns:a16="http://schemas.microsoft.com/office/drawing/2014/main" id="{62D8036F-3949-48C4-B614-0F47CD5EFA15}"/>
                    </a:ext>
                  </a:extLst>
                </p:cNvPr>
                <p:cNvSpPr/>
                <p:nvPr/>
              </p:nvSpPr>
              <p:spPr>
                <a:xfrm>
                  <a:off x="3193263" y="3491713"/>
                  <a:ext cx="189026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pt-BR" dirty="0">
                      <a:solidFill>
                        <a:schemeClr val="accent2">
                          <a:lumMod val="50000"/>
                        </a:schemeClr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oração principal </a:t>
                  </a:r>
                  <a:endParaRPr lang="pt-BR" dirty="0"/>
                </a:p>
              </p:txBody>
            </p:sp>
            <p:cxnSp>
              <p:nvCxnSpPr>
                <p:cNvPr id="15" name="Conector de Seta Reta 14">
                  <a:extLst>
                    <a:ext uri="{FF2B5EF4-FFF2-40B4-BE49-F238E27FC236}">
                      <a16:creationId xmlns:a16="http://schemas.microsoft.com/office/drawing/2014/main" id="{5062A00D-6933-4835-8FA2-B6548D5D189F}"/>
                    </a:ext>
                  </a:extLst>
                </p:cNvPr>
                <p:cNvCxnSpPr/>
                <p:nvPr/>
              </p:nvCxnSpPr>
              <p:spPr>
                <a:xfrm flipV="1">
                  <a:off x="4124326" y="3944303"/>
                  <a:ext cx="0" cy="360000"/>
                </a:xfrm>
                <a:prstGeom prst="straightConnector1">
                  <a:avLst/>
                </a:prstGeom>
                <a:ln w="22225">
                  <a:solidFill>
                    <a:schemeClr val="accent2">
                      <a:lumMod val="5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0" name="Retângulo 19">
            <a:extLst>
              <a:ext uri="{FF2B5EF4-FFF2-40B4-BE49-F238E27FC236}">
                <a16:creationId xmlns:a16="http://schemas.microsoft.com/office/drawing/2014/main" id="{75C9CAEA-230E-4DC5-A464-12744726F3DF}"/>
              </a:ext>
            </a:extLst>
          </p:cNvPr>
          <p:cNvSpPr/>
          <p:nvPr/>
        </p:nvSpPr>
        <p:spPr>
          <a:xfrm>
            <a:off x="7753994" y="3592637"/>
            <a:ext cx="37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 os funcionários da prefeitura </a:t>
            </a:r>
          </a:p>
          <a:p>
            <a:endParaRPr lang="pt-BR" sz="20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limpando o rio semanalmente.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AA1C70E2-3E55-4BCC-8937-5D0E0A77C513}"/>
              </a:ext>
            </a:extLst>
          </p:cNvPr>
          <p:cNvCxnSpPr/>
          <p:nvPr/>
        </p:nvCxnSpPr>
        <p:spPr>
          <a:xfrm>
            <a:off x="7753994" y="3592637"/>
            <a:ext cx="3592431" cy="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tângulo 21">
            <a:extLst>
              <a:ext uri="{FF2B5EF4-FFF2-40B4-BE49-F238E27FC236}">
                <a16:creationId xmlns:a16="http://schemas.microsoft.com/office/drawing/2014/main" id="{5C99B99E-175F-4C81-8BB6-DF17258D826F}"/>
              </a:ext>
            </a:extLst>
          </p:cNvPr>
          <p:cNvSpPr/>
          <p:nvPr/>
        </p:nvSpPr>
        <p:spPr>
          <a:xfrm>
            <a:off x="7649513" y="5232819"/>
            <a:ext cx="38256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oração subordinada adjetiva </a:t>
            </a:r>
            <a:r>
              <a:rPr lang="pt-BR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restritiva reduzida de gerúndio</a:t>
            </a:r>
          </a:p>
          <a:p>
            <a:r>
              <a:rPr lang="pt-BR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(sem conectivo e com verbo em forma nominal – gerúndio)</a:t>
            </a:r>
          </a:p>
        </p:txBody>
      </p: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025703B5-D8C5-4B92-B150-3CDCAC8AC574}"/>
              </a:ext>
            </a:extLst>
          </p:cNvPr>
          <p:cNvCxnSpPr/>
          <p:nvPr/>
        </p:nvCxnSpPr>
        <p:spPr>
          <a:xfrm>
            <a:off x="9433218" y="4608300"/>
            <a:ext cx="0" cy="585039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tângulo 23">
            <a:extLst>
              <a:ext uri="{FF2B5EF4-FFF2-40B4-BE49-F238E27FC236}">
                <a16:creationId xmlns:a16="http://schemas.microsoft.com/office/drawing/2014/main" id="{E008EBB0-8344-464D-AC64-97E5F88AAE44}"/>
              </a:ext>
            </a:extLst>
          </p:cNvPr>
          <p:cNvSpPr/>
          <p:nvPr/>
        </p:nvSpPr>
        <p:spPr>
          <a:xfrm>
            <a:off x="9324865" y="2650990"/>
            <a:ext cx="1890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oração principal </a:t>
            </a:r>
            <a:endParaRPr lang="pt-BR" dirty="0"/>
          </a:p>
        </p:txBody>
      </p: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55CDE6D6-73B7-459B-9A04-60D5731F7FD6}"/>
              </a:ext>
            </a:extLst>
          </p:cNvPr>
          <p:cNvCxnSpPr/>
          <p:nvPr/>
        </p:nvCxnSpPr>
        <p:spPr>
          <a:xfrm flipV="1">
            <a:off x="10269995" y="3091107"/>
            <a:ext cx="0" cy="477258"/>
          </a:xfrm>
          <a:prstGeom prst="straightConnector1">
            <a:avLst/>
          </a:prstGeom>
          <a:ln w="2222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D7E822F3-53C0-4388-ACB8-C58D88B01439}"/>
              </a:ext>
            </a:extLst>
          </p:cNvPr>
          <p:cNvCxnSpPr/>
          <p:nvPr/>
        </p:nvCxnSpPr>
        <p:spPr>
          <a:xfrm>
            <a:off x="7852948" y="4608300"/>
            <a:ext cx="336217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/>
          </a:p>
        </p:txBody>
      </p:sp>
      <p:pic>
        <p:nvPicPr>
          <p:cNvPr id="2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6575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E15F8FD-78D6-4F90-B973-02F77727B1B3}"/>
              </a:ext>
            </a:extLst>
          </p:cNvPr>
          <p:cNvSpPr/>
          <p:nvPr/>
        </p:nvSpPr>
        <p:spPr>
          <a:xfrm>
            <a:off x="127000" y="615727"/>
            <a:ext cx="12065000" cy="769441"/>
          </a:xfrm>
          <a:prstGeom prst="rect">
            <a:avLst/>
          </a:prstGeom>
          <a:ln>
            <a:solidFill>
              <a:srgbClr val="588894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44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Orações</a:t>
            </a:r>
            <a:r>
              <a:rPr lang="pt-BR" sz="4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4400" dirty="0">
                <a:solidFill>
                  <a:srgbClr val="4973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reduzidas</a:t>
            </a:r>
          </a:p>
        </p:txBody>
      </p: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44C60428-7D6D-4969-9659-AB926E8667D8}"/>
              </a:ext>
            </a:extLst>
          </p:cNvPr>
          <p:cNvGrpSpPr/>
          <p:nvPr/>
        </p:nvGrpSpPr>
        <p:grpSpPr>
          <a:xfrm>
            <a:off x="382522" y="2446930"/>
            <a:ext cx="5117941" cy="3214068"/>
            <a:chOff x="382522" y="2875356"/>
            <a:chExt cx="5117941" cy="3214068"/>
          </a:xfrm>
        </p:grpSpPr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5E7154B3-9200-4E77-B7C5-956D8DD6BFAE}"/>
                </a:ext>
              </a:extLst>
            </p:cNvPr>
            <p:cNvSpPr/>
            <p:nvPr/>
          </p:nvSpPr>
          <p:spPr>
            <a:xfrm>
              <a:off x="382522" y="4675849"/>
              <a:ext cx="511794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Arrependida, tentou resolver o problema.</a:t>
              </a:r>
            </a:p>
          </p:txBody>
        </p:sp>
        <p:cxnSp>
          <p:nvCxnSpPr>
            <p:cNvPr id="20" name="Conector reto 19">
              <a:extLst>
                <a:ext uri="{FF2B5EF4-FFF2-40B4-BE49-F238E27FC236}">
                  <a16:creationId xmlns:a16="http://schemas.microsoft.com/office/drawing/2014/main" id="{4C24AA7D-753C-4565-BD05-18B078F73803}"/>
                </a:ext>
              </a:extLst>
            </p:cNvPr>
            <p:cNvCxnSpPr/>
            <p:nvPr/>
          </p:nvCxnSpPr>
          <p:spPr>
            <a:xfrm>
              <a:off x="511224" y="4675849"/>
              <a:ext cx="1368000" cy="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24769D22-14AA-4298-9CCC-4A45FD65C8EF}"/>
                </a:ext>
              </a:extLst>
            </p:cNvPr>
            <p:cNvSpPr/>
            <p:nvPr/>
          </p:nvSpPr>
          <p:spPr>
            <a:xfrm>
              <a:off x="382522" y="2875356"/>
              <a:ext cx="43382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subordinada adverbial </a:t>
              </a:r>
              <a:b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pt-BR" dirty="0">
                  <a:solidFill>
                    <a:srgbClr val="00B0F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temporal reduzida de particípio</a:t>
              </a:r>
            </a:p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(Oração desenvolvida: Quando se arrependeu, tentou resolver o problema.)</a:t>
              </a:r>
            </a:p>
          </p:txBody>
        </p:sp>
        <p:cxnSp>
          <p:nvCxnSpPr>
            <p:cNvPr id="22" name="Conector de Seta Reta 21">
              <a:extLst>
                <a:ext uri="{FF2B5EF4-FFF2-40B4-BE49-F238E27FC236}">
                  <a16:creationId xmlns:a16="http://schemas.microsoft.com/office/drawing/2014/main" id="{EC84D7F2-F619-49BA-A90D-188C558D3AAF}"/>
                </a:ext>
              </a:extLst>
            </p:cNvPr>
            <p:cNvCxnSpPr/>
            <p:nvPr/>
          </p:nvCxnSpPr>
          <p:spPr>
            <a:xfrm>
              <a:off x="3299704" y="5075959"/>
              <a:ext cx="0" cy="585039"/>
            </a:xfrm>
            <a:prstGeom prst="straightConnector1">
              <a:avLst/>
            </a:prstGeom>
            <a:ln w="2222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3E93BE7B-B81D-4DF8-A7ED-8AC84B632348}"/>
                </a:ext>
              </a:extLst>
            </p:cNvPr>
            <p:cNvSpPr/>
            <p:nvPr/>
          </p:nvSpPr>
          <p:spPr>
            <a:xfrm>
              <a:off x="2354573" y="5720092"/>
              <a:ext cx="18902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principal </a:t>
              </a:r>
              <a:endParaRPr lang="pt-BR" dirty="0"/>
            </a:p>
          </p:txBody>
        </p:sp>
        <p:cxnSp>
          <p:nvCxnSpPr>
            <p:cNvPr id="24" name="Conector de Seta Reta 23">
              <a:extLst>
                <a:ext uri="{FF2B5EF4-FFF2-40B4-BE49-F238E27FC236}">
                  <a16:creationId xmlns:a16="http://schemas.microsoft.com/office/drawing/2014/main" id="{4CAA98A1-5B2E-49FA-9B02-4B0AC0BF9F2A}"/>
                </a:ext>
              </a:extLst>
            </p:cNvPr>
            <p:cNvCxnSpPr/>
            <p:nvPr/>
          </p:nvCxnSpPr>
          <p:spPr>
            <a:xfrm flipV="1">
              <a:off x="1245719" y="4198591"/>
              <a:ext cx="0" cy="477258"/>
            </a:xfrm>
            <a:prstGeom prst="straightConnector1">
              <a:avLst/>
            </a:prstGeom>
            <a:ln w="22225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to 24">
              <a:extLst>
                <a:ext uri="{FF2B5EF4-FFF2-40B4-BE49-F238E27FC236}">
                  <a16:creationId xmlns:a16="http://schemas.microsoft.com/office/drawing/2014/main" id="{104391D0-CFD8-403C-85C5-1C47D247AB6E}"/>
                </a:ext>
              </a:extLst>
            </p:cNvPr>
            <p:cNvCxnSpPr/>
            <p:nvPr/>
          </p:nvCxnSpPr>
          <p:spPr>
            <a:xfrm>
              <a:off x="1966449" y="5075959"/>
              <a:ext cx="3024000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A6361DDB-3E2B-48A2-B222-8038836243CD}"/>
              </a:ext>
            </a:extLst>
          </p:cNvPr>
          <p:cNvGrpSpPr/>
          <p:nvPr/>
        </p:nvGrpSpPr>
        <p:grpSpPr>
          <a:xfrm>
            <a:off x="6269672" y="3370056"/>
            <a:ext cx="5539806" cy="3062845"/>
            <a:chOff x="6269672" y="3370056"/>
            <a:chExt cx="5539806" cy="3062845"/>
          </a:xfrm>
        </p:grpSpPr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3E304A80-28BA-4324-841E-187AFBD555C5}"/>
                </a:ext>
              </a:extLst>
            </p:cNvPr>
            <p:cNvSpPr/>
            <p:nvPr/>
          </p:nvSpPr>
          <p:spPr>
            <a:xfrm>
              <a:off x="6456738" y="4252798"/>
              <a:ext cx="535274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É primordial despoluir os rios desta cidade.</a:t>
              </a:r>
            </a:p>
          </p:txBody>
        </p:sp>
        <p:cxnSp>
          <p:nvCxnSpPr>
            <p:cNvPr id="29" name="Conector reto 28">
              <a:extLst>
                <a:ext uri="{FF2B5EF4-FFF2-40B4-BE49-F238E27FC236}">
                  <a16:creationId xmlns:a16="http://schemas.microsoft.com/office/drawing/2014/main" id="{DAF31CA2-15F1-489E-86A4-691C88B1E6C3}"/>
                </a:ext>
              </a:extLst>
            </p:cNvPr>
            <p:cNvCxnSpPr/>
            <p:nvPr/>
          </p:nvCxnSpPr>
          <p:spPr>
            <a:xfrm>
              <a:off x="6530803" y="4252798"/>
              <a:ext cx="1368000" cy="0"/>
            </a:xfrm>
            <a:prstGeom prst="line">
              <a:avLst/>
            </a:prstGeom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80177821-FA50-4789-9878-F5913A1CE29C}"/>
                </a:ext>
              </a:extLst>
            </p:cNvPr>
            <p:cNvSpPr/>
            <p:nvPr/>
          </p:nvSpPr>
          <p:spPr>
            <a:xfrm>
              <a:off x="7369143" y="5232572"/>
              <a:ext cx="43382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subordinada substantiva subjetiva </a:t>
              </a:r>
              <a:r>
                <a:rPr lang="pt-BR" dirty="0">
                  <a:solidFill>
                    <a:schemeClr val="accent5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reduzida de infinitivo</a:t>
              </a:r>
            </a:p>
            <a:p>
              <a:pPr algn="ctr"/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(Oração desenvolvida: É primordial que os rios sejam despoluídos.)</a:t>
              </a:r>
            </a:p>
          </p:txBody>
        </p:sp>
        <p:cxnSp>
          <p:nvCxnSpPr>
            <p:cNvPr id="31" name="Conector de Seta Reta 30">
              <a:extLst>
                <a:ext uri="{FF2B5EF4-FFF2-40B4-BE49-F238E27FC236}">
                  <a16:creationId xmlns:a16="http://schemas.microsoft.com/office/drawing/2014/main" id="{D1BA1844-E3D3-4997-878D-BA9926F516C4}"/>
                </a:ext>
              </a:extLst>
            </p:cNvPr>
            <p:cNvCxnSpPr/>
            <p:nvPr/>
          </p:nvCxnSpPr>
          <p:spPr>
            <a:xfrm>
              <a:off x="9652153" y="4647533"/>
              <a:ext cx="0" cy="585039"/>
            </a:xfrm>
            <a:prstGeom prst="straightConnector1">
              <a:avLst/>
            </a:prstGeom>
            <a:ln w="22225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FBFFB0FC-219F-4057-B903-18D4A81A3F57}"/>
                </a:ext>
              </a:extLst>
            </p:cNvPr>
            <p:cNvSpPr/>
            <p:nvPr/>
          </p:nvSpPr>
          <p:spPr>
            <a:xfrm>
              <a:off x="6269672" y="3370056"/>
              <a:ext cx="18902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principal </a:t>
              </a:r>
              <a:endParaRPr lang="pt-BR" dirty="0"/>
            </a:p>
          </p:txBody>
        </p:sp>
        <p:cxnSp>
          <p:nvCxnSpPr>
            <p:cNvPr id="33" name="Conector de Seta Reta 32">
              <a:extLst>
                <a:ext uri="{FF2B5EF4-FFF2-40B4-BE49-F238E27FC236}">
                  <a16:creationId xmlns:a16="http://schemas.microsoft.com/office/drawing/2014/main" id="{76EA6A4E-A21F-4DB9-8870-3571398B4EDC}"/>
                </a:ext>
              </a:extLst>
            </p:cNvPr>
            <p:cNvCxnSpPr/>
            <p:nvPr/>
          </p:nvCxnSpPr>
          <p:spPr>
            <a:xfrm flipV="1">
              <a:off x="7186667" y="3770165"/>
              <a:ext cx="0" cy="477258"/>
            </a:xfrm>
            <a:prstGeom prst="straightConnector1">
              <a:avLst/>
            </a:prstGeom>
            <a:ln w="22225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to 33">
              <a:extLst>
                <a:ext uri="{FF2B5EF4-FFF2-40B4-BE49-F238E27FC236}">
                  <a16:creationId xmlns:a16="http://schemas.microsoft.com/office/drawing/2014/main" id="{98515246-4265-4EA9-8781-312700371493}"/>
                </a:ext>
              </a:extLst>
            </p:cNvPr>
            <p:cNvCxnSpPr/>
            <p:nvPr/>
          </p:nvCxnSpPr>
          <p:spPr>
            <a:xfrm>
              <a:off x="7996153" y="4647533"/>
              <a:ext cx="3312000" cy="0"/>
            </a:xfrm>
            <a:prstGeom prst="line">
              <a:avLst/>
            </a:prstGeom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10</a:t>
            </a:fld>
            <a:endParaRPr lang="pt-BR"/>
          </a:p>
        </p:txBody>
      </p:sp>
      <p:pic>
        <p:nvPicPr>
          <p:cNvPr id="2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75912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679</Words>
  <Application>Microsoft Office PowerPoint</Application>
  <PresentationFormat>Widescreen</PresentationFormat>
  <Paragraphs>98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Tema do Office</vt:lpstr>
      <vt:lpstr>Unidade 7</vt:lpstr>
      <vt:lpstr>Artigo de opinião</vt:lpstr>
      <vt:lpstr>Artigo de opinião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7</dc:title>
  <dc:creator>João Paulo Bortoluci</dc:creator>
  <cp:lastModifiedBy>João Paulo Bortoluci</cp:lastModifiedBy>
  <cp:revision>1</cp:revision>
  <dcterms:created xsi:type="dcterms:W3CDTF">2020-04-03T16:36:15Z</dcterms:created>
  <dcterms:modified xsi:type="dcterms:W3CDTF">2020-04-03T16:38:05Z</dcterms:modified>
</cp:coreProperties>
</file>