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312" r:id="rId3"/>
    <p:sldId id="313" r:id="rId4"/>
    <p:sldId id="314" r:id="rId5"/>
    <p:sldId id="315" r:id="rId6"/>
    <p:sldId id="316" r:id="rId7"/>
    <p:sldId id="317" r:id="rId8"/>
    <p:sldId id="260" r:id="rId9"/>
    <p:sldId id="261" r:id="rId10"/>
    <p:sldId id="263" r:id="rId11"/>
    <p:sldId id="318" r:id="rId12"/>
    <p:sldId id="284" r:id="rId13"/>
    <p:sldId id="319" r:id="rId14"/>
    <p:sldId id="320" r:id="rId15"/>
    <p:sldId id="321" r:id="rId16"/>
    <p:sldId id="322" r:id="rId17"/>
    <p:sldId id="323" r:id="rId18"/>
    <p:sldId id="274" r:id="rId19"/>
    <p:sldId id="275" r:id="rId20"/>
    <p:sldId id="276" r:id="rId21"/>
    <p:sldId id="324" r:id="rId22"/>
    <p:sldId id="325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</dgm:ptLst>
  <dgm:cxnLst>
    <dgm:cxn modelId="{08DC0B47-BC04-48EC-AFA6-566B16010666}" type="presOf" srcId="{E28B4360-0A65-4628-977C-BDFEF123BB10}" destId="{2E70C7E8-8CAB-4625-9022-821C5B1B4507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62B03A-EE07-4856-A3A8-B66D4CFBC5D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D9D75FD-6B3E-4E75-B63E-3EE3FB3E059E}">
      <dgm:prSet phldrT="[Texto]"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O </a:t>
          </a:r>
          <a:r>
            <a:rPr lang="pt-BR" b="1" dirty="0">
              <a:latin typeface="Roboto" panose="02000000000000000000" pitchFamily="2" charset="0"/>
              <a:ea typeface="Roboto" panose="02000000000000000000" pitchFamily="2" charset="0"/>
            </a:rPr>
            <a:t>personagem</a:t>
          </a:r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 teatral é o sujeito fictício que vivencia ou narra as ações da peça. </a:t>
          </a:r>
          <a:br>
            <a:rPr lang="pt-BR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Ele pode ser classificado como:</a:t>
          </a:r>
        </a:p>
      </dgm:t>
    </dgm:pt>
    <dgm:pt modelId="{648CD4C4-632C-4E31-8AEC-B5D08320021F}" type="parTrans" cxnId="{89F76D83-03D2-423C-B1CD-0067F2E0BCF9}">
      <dgm:prSet/>
      <dgm:spPr/>
      <dgm:t>
        <a:bodyPr/>
        <a:lstStyle/>
        <a:p>
          <a:endParaRPr lang="pt-BR"/>
        </a:p>
      </dgm:t>
    </dgm:pt>
    <dgm:pt modelId="{2A332BD8-2DFE-43FF-858A-262E83936641}" type="sibTrans" cxnId="{89F76D83-03D2-423C-B1CD-0067F2E0BCF9}">
      <dgm:prSet/>
      <dgm:spPr/>
      <dgm:t>
        <a:bodyPr/>
        <a:lstStyle/>
        <a:p>
          <a:endParaRPr lang="pt-BR"/>
        </a:p>
      </dgm:t>
    </dgm:pt>
    <dgm:pt modelId="{EC2ECD0C-CB17-459B-98A8-2EA514372CD8}">
      <dgm:prSet phldrT="[Texto]" custT="1"/>
      <dgm:spPr/>
      <dgm:t>
        <a:bodyPr/>
        <a:lstStyle/>
        <a:p>
          <a:r>
            <a:rPr lang="pt-BR" sz="2800" b="1" dirty="0">
              <a:latin typeface="Roboto" panose="02000000000000000000" pitchFamily="2" charset="0"/>
              <a:ea typeface="Roboto" panose="02000000000000000000" pitchFamily="2" charset="0"/>
            </a:rPr>
            <a:t>Protagonista</a:t>
          </a:r>
        </a:p>
      </dgm:t>
    </dgm:pt>
    <dgm:pt modelId="{6DB85567-DF09-459B-87CC-07C2489DCC39}" type="parTrans" cxnId="{BE837547-680F-4A25-B2CD-6F32709D8078}">
      <dgm:prSet/>
      <dgm:spPr/>
      <dgm:t>
        <a:bodyPr/>
        <a:lstStyle/>
        <a:p>
          <a:endParaRPr lang="pt-BR"/>
        </a:p>
      </dgm:t>
    </dgm:pt>
    <dgm:pt modelId="{C86AA488-4C4B-4531-A9A4-36A6978FC4D1}" type="sibTrans" cxnId="{BE837547-680F-4A25-B2CD-6F32709D8078}">
      <dgm:prSet/>
      <dgm:spPr/>
      <dgm:t>
        <a:bodyPr/>
        <a:lstStyle/>
        <a:p>
          <a:endParaRPr lang="pt-BR"/>
        </a:p>
      </dgm:t>
    </dgm:pt>
    <dgm:pt modelId="{C30FD431-5478-4102-8B4E-45FEBC3A4046}">
      <dgm:prSet phldrT="[Texto]" custT="1"/>
      <dgm:spPr/>
      <dgm:t>
        <a:bodyPr/>
        <a:lstStyle/>
        <a:p>
          <a:r>
            <a:rPr lang="pt-BR" sz="2800" b="1" dirty="0">
              <a:latin typeface="Roboto" panose="02000000000000000000" pitchFamily="2" charset="0"/>
              <a:ea typeface="Roboto" panose="02000000000000000000" pitchFamily="2" charset="0"/>
            </a:rPr>
            <a:t>Antagonista</a:t>
          </a:r>
        </a:p>
      </dgm:t>
    </dgm:pt>
    <dgm:pt modelId="{83435F2D-9FE2-48BF-8227-C4AE8C919958}" type="parTrans" cxnId="{B8B5B26D-EDE9-44C2-B561-0F874077E198}">
      <dgm:prSet/>
      <dgm:spPr/>
      <dgm:t>
        <a:bodyPr/>
        <a:lstStyle/>
        <a:p>
          <a:endParaRPr lang="pt-BR"/>
        </a:p>
      </dgm:t>
    </dgm:pt>
    <dgm:pt modelId="{B5B1D8A7-1624-4152-BFA7-514CFE1457B9}" type="sibTrans" cxnId="{B8B5B26D-EDE9-44C2-B561-0F874077E198}">
      <dgm:prSet/>
      <dgm:spPr/>
      <dgm:t>
        <a:bodyPr/>
        <a:lstStyle/>
        <a:p>
          <a:endParaRPr lang="pt-BR"/>
        </a:p>
      </dgm:t>
    </dgm:pt>
    <dgm:pt modelId="{5DF01690-C3C7-47DE-89E3-6C16C4C59155}">
      <dgm:prSet custT="1"/>
      <dgm:spPr/>
      <dgm:t>
        <a:bodyPr/>
        <a:lstStyle/>
        <a:p>
          <a:r>
            <a:rPr lang="pt-BR" sz="2800" b="1" dirty="0">
              <a:latin typeface="Roboto" panose="02000000000000000000" pitchFamily="2" charset="0"/>
              <a:ea typeface="Roboto" panose="02000000000000000000" pitchFamily="2" charset="0"/>
            </a:rPr>
            <a:t>Coadjuvante </a:t>
          </a:r>
        </a:p>
      </dgm:t>
    </dgm:pt>
    <dgm:pt modelId="{D7611330-87DD-4832-A8F8-DD7975A9FADC}" type="parTrans" cxnId="{7A42BB0F-E64F-4897-9417-B1E8E5C0D37B}">
      <dgm:prSet/>
      <dgm:spPr/>
      <dgm:t>
        <a:bodyPr/>
        <a:lstStyle/>
        <a:p>
          <a:endParaRPr lang="pt-BR"/>
        </a:p>
      </dgm:t>
    </dgm:pt>
    <dgm:pt modelId="{FA4B0563-2A86-42A6-BEE2-DA4AE42541E3}" type="sibTrans" cxnId="{7A42BB0F-E64F-4897-9417-B1E8E5C0D37B}">
      <dgm:prSet/>
      <dgm:spPr/>
      <dgm:t>
        <a:bodyPr/>
        <a:lstStyle/>
        <a:p>
          <a:endParaRPr lang="pt-BR"/>
        </a:p>
      </dgm:t>
    </dgm:pt>
    <dgm:pt modelId="{3636022C-64F8-4916-A577-C02518754850}">
      <dgm:prSet custT="1"/>
      <dgm:spPr/>
      <dgm:t>
        <a:bodyPr/>
        <a:lstStyle/>
        <a:p>
          <a:r>
            <a:rPr lang="pt-BR" sz="2800" b="1" dirty="0">
              <a:latin typeface="Roboto" panose="02000000000000000000" pitchFamily="2" charset="0"/>
              <a:ea typeface="Roboto" panose="02000000000000000000" pitchFamily="2" charset="0"/>
            </a:rPr>
            <a:t>Figurante</a:t>
          </a:r>
        </a:p>
      </dgm:t>
    </dgm:pt>
    <dgm:pt modelId="{3749CBC4-A9D8-4C44-8586-D700EF96BD29}" type="parTrans" cxnId="{FA0FE404-3D9A-4B77-A411-FA7AC80D8DE9}">
      <dgm:prSet/>
      <dgm:spPr/>
      <dgm:t>
        <a:bodyPr/>
        <a:lstStyle/>
        <a:p>
          <a:endParaRPr lang="pt-BR"/>
        </a:p>
      </dgm:t>
    </dgm:pt>
    <dgm:pt modelId="{EF000CB8-0987-4A21-A495-2E1B385C49A0}" type="sibTrans" cxnId="{FA0FE404-3D9A-4B77-A411-FA7AC80D8DE9}">
      <dgm:prSet/>
      <dgm:spPr/>
      <dgm:t>
        <a:bodyPr/>
        <a:lstStyle/>
        <a:p>
          <a:endParaRPr lang="pt-BR"/>
        </a:p>
      </dgm:t>
    </dgm:pt>
    <dgm:pt modelId="{070CEB2D-0E60-4FF7-85B6-0040FDCAB586}" type="pres">
      <dgm:prSet presAssocID="{A862B03A-EE07-4856-A3A8-B66D4CFBC5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45ACC76-AFD8-4F56-B059-7EFB8272CED4}" type="pres">
      <dgm:prSet presAssocID="{7D9D75FD-6B3E-4E75-B63E-3EE3FB3E059E}" presName="root" presStyleCnt="0"/>
      <dgm:spPr/>
    </dgm:pt>
    <dgm:pt modelId="{B5238EC2-05E0-44AE-B3ED-6D0459C88548}" type="pres">
      <dgm:prSet presAssocID="{7D9D75FD-6B3E-4E75-B63E-3EE3FB3E059E}" presName="rootComposite" presStyleCnt="0"/>
      <dgm:spPr/>
    </dgm:pt>
    <dgm:pt modelId="{9D69E59E-C43D-4C66-AEF7-AFC862F61E1D}" type="pres">
      <dgm:prSet presAssocID="{7D9D75FD-6B3E-4E75-B63E-3EE3FB3E059E}" presName="rootText" presStyleLbl="node1" presStyleIdx="0" presStyleCnt="1" custScaleX="331041"/>
      <dgm:spPr/>
    </dgm:pt>
    <dgm:pt modelId="{64E4AF15-B09D-43CD-8E3D-8615FB0FCAE6}" type="pres">
      <dgm:prSet presAssocID="{7D9D75FD-6B3E-4E75-B63E-3EE3FB3E059E}" presName="rootConnector" presStyleLbl="node1" presStyleIdx="0" presStyleCnt="1"/>
      <dgm:spPr/>
    </dgm:pt>
    <dgm:pt modelId="{BDE0B003-C0F1-4007-8C2C-0CD30C3823F9}" type="pres">
      <dgm:prSet presAssocID="{7D9D75FD-6B3E-4E75-B63E-3EE3FB3E059E}" presName="childShape" presStyleCnt="0"/>
      <dgm:spPr/>
    </dgm:pt>
    <dgm:pt modelId="{7565DE24-0395-4451-B7DC-5EF8135F3D21}" type="pres">
      <dgm:prSet presAssocID="{6DB85567-DF09-459B-87CC-07C2489DCC39}" presName="Name13" presStyleLbl="parChTrans1D2" presStyleIdx="0" presStyleCnt="4"/>
      <dgm:spPr/>
    </dgm:pt>
    <dgm:pt modelId="{A3F86A94-86B0-451C-B7F7-E4945B2C2569}" type="pres">
      <dgm:prSet presAssocID="{EC2ECD0C-CB17-459B-98A8-2EA514372CD8}" presName="childText" presStyleLbl="bgAcc1" presStyleIdx="0" presStyleCnt="4" custScaleX="261532" custScaleY="47047">
        <dgm:presLayoutVars>
          <dgm:bulletEnabled val="1"/>
        </dgm:presLayoutVars>
      </dgm:prSet>
      <dgm:spPr/>
    </dgm:pt>
    <dgm:pt modelId="{1C0A611A-FA4C-4804-BB29-0160CB910826}" type="pres">
      <dgm:prSet presAssocID="{83435F2D-9FE2-48BF-8227-C4AE8C919958}" presName="Name13" presStyleLbl="parChTrans1D2" presStyleIdx="1" presStyleCnt="4"/>
      <dgm:spPr/>
    </dgm:pt>
    <dgm:pt modelId="{33318350-C25F-468A-856F-0CB1E04F8A83}" type="pres">
      <dgm:prSet presAssocID="{C30FD431-5478-4102-8B4E-45FEBC3A4046}" presName="childText" presStyleLbl="bgAcc1" presStyleIdx="1" presStyleCnt="4" custScaleX="264476" custScaleY="56359" custLinFactNeighborX="-2165" custLinFactNeighborY="-4618">
        <dgm:presLayoutVars>
          <dgm:bulletEnabled val="1"/>
        </dgm:presLayoutVars>
      </dgm:prSet>
      <dgm:spPr/>
    </dgm:pt>
    <dgm:pt modelId="{D342FFC1-D886-4688-8054-D6E0BC44C9DB}" type="pres">
      <dgm:prSet presAssocID="{D7611330-87DD-4832-A8F8-DD7975A9FADC}" presName="Name13" presStyleLbl="parChTrans1D2" presStyleIdx="2" presStyleCnt="4"/>
      <dgm:spPr/>
    </dgm:pt>
    <dgm:pt modelId="{DEA07926-CA70-4BE8-82EA-FEEAAEA706BE}" type="pres">
      <dgm:prSet presAssocID="{5DF01690-C3C7-47DE-89E3-6C16C4C59155}" presName="childText" presStyleLbl="bgAcc1" presStyleIdx="2" presStyleCnt="4" custScaleX="264575" custScaleY="55661">
        <dgm:presLayoutVars>
          <dgm:bulletEnabled val="1"/>
        </dgm:presLayoutVars>
      </dgm:prSet>
      <dgm:spPr/>
    </dgm:pt>
    <dgm:pt modelId="{E439F040-150B-424E-A319-C791B16A42E7}" type="pres">
      <dgm:prSet presAssocID="{3749CBC4-A9D8-4C44-8586-D700EF96BD29}" presName="Name13" presStyleLbl="parChTrans1D2" presStyleIdx="3" presStyleCnt="4"/>
      <dgm:spPr/>
    </dgm:pt>
    <dgm:pt modelId="{39AD9369-A447-4500-92C7-01760046D61F}" type="pres">
      <dgm:prSet presAssocID="{3636022C-64F8-4916-A577-C02518754850}" presName="childText" presStyleLbl="bgAcc1" presStyleIdx="3" presStyleCnt="4" custScaleX="265895" custScaleY="55930">
        <dgm:presLayoutVars>
          <dgm:bulletEnabled val="1"/>
        </dgm:presLayoutVars>
      </dgm:prSet>
      <dgm:spPr/>
    </dgm:pt>
  </dgm:ptLst>
  <dgm:cxnLst>
    <dgm:cxn modelId="{FA0FE404-3D9A-4B77-A411-FA7AC80D8DE9}" srcId="{7D9D75FD-6B3E-4E75-B63E-3EE3FB3E059E}" destId="{3636022C-64F8-4916-A577-C02518754850}" srcOrd="3" destOrd="0" parTransId="{3749CBC4-A9D8-4C44-8586-D700EF96BD29}" sibTransId="{EF000CB8-0987-4A21-A495-2E1B385C49A0}"/>
    <dgm:cxn modelId="{7A42BB0F-E64F-4897-9417-B1E8E5C0D37B}" srcId="{7D9D75FD-6B3E-4E75-B63E-3EE3FB3E059E}" destId="{5DF01690-C3C7-47DE-89E3-6C16C4C59155}" srcOrd="2" destOrd="0" parTransId="{D7611330-87DD-4832-A8F8-DD7975A9FADC}" sibTransId="{FA4B0563-2A86-42A6-BEE2-DA4AE42541E3}"/>
    <dgm:cxn modelId="{E604BF1B-7E87-470E-9D9D-C6D0EC67DCD2}" type="presOf" srcId="{83435F2D-9FE2-48BF-8227-C4AE8C919958}" destId="{1C0A611A-FA4C-4804-BB29-0160CB910826}" srcOrd="0" destOrd="0" presId="urn:microsoft.com/office/officeart/2005/8/layout/hierarchy3"/>
    <dgm:cxn modelId="{DB72CE44-8B77-4E6C-A5CE-8F7DB38160E9}" type="presOf" srcId="{D7611330-87DD-4832-A8F8-DD7975A9FADC}" destId="{D342FFC1-D886-4688-8054-D6E0BC44C9DB}" srcOrd="0" destOrd="0" presId="urn:microsoft.com/office/officeart/2005/8/layout/hierarchy3"/>
    <dgm:cxn modelId="{BE837547-680F-4A25-B2CD-6F32709D8078}" srcId="{7D9D75FD-6B3E-4E75-B63E-3EE3FB3E059E}" destId="{EC2ECD0C-CB17-459B-98A8-2EA514372CD8}" srcOrd="0" destOrd="0" parTransId="{6DB85567-DF09-459B-87CC-07C2489DCC39}" sibTransId="{C86AA488-4C4B-4531-A9A4-36A6978FC4D1}"/>
    <dgm:cxn modelId="{62801C69-FC0D-4189-A33A-6F3972F9DA67}" type="presOf" srcId="{3749CBC4-A9D8-4C44-8586-D700EF96BD29}" destId="{E439F040-150B-424E-A319-C791B16A42E7}" srcOrd="0" destOrd="0" presId="urn:microsoft.com/office/officeart/2005/8/layout/hierarchy3"/>
    <dgm:cxn modelId="{DE3B334D-BF81-462D-93B7-100D02ADE8CF}" type="presOf" srcId="{3636022C-64F8-4916-A577-C02518754850}" destId="{39AD9369-A447-4500-92C7-01760046D61F}" srcOrd="0" destOrd="0" presId="urn:microsoft.com/office/officeart/2005/8/layout/hierarchy3"/>
    <dgm:cxn modelId="{B8B5B26D-EDE9-44C2-B561-0F874077E198}" srcId="{7D9D75FD-6B3E-4E75-B63E-3EE3FB3E059E}" destId="{C30FD431-5478-4102-8B4E-45FEBC3A4046}" srcOrd="1" destOrd="0" parTransId="{83435F2D-9FE2-48BF-8227-C4AE8C919958}" sibTransId="{B5B1D8A7-1624-4152-BFA7-514CFE1457B9}"/>
    <dgm:cxn modelId="{AA4D7951-0C37-48B8-AFC8-2662ED8BB9E1}" type="presOf" srcId="{5DF01690-C3C7-47DE-89E3-6C16C4C59155}" destId="{DEA07926-CA70-4BE8-82EA-FEEAAEA706BE}" srcOrd="0" destOrd="0" presId="urn:microsoft.com/office/officeart/2005/8/layout/hierarchy3"/>
    <dgm:cxn modelId="{32569E7E-92BC-4382-8850-12D46AEAA675}" type="presOf" srcId="{6DB85567-DF09-459B-87CC-07C2489DCC39}" destId="{7565DE24-0395-4451-B7DC-5EF8135F3D21}" srcOrd="0" destOrd="0" presId="urn:microsoft.com/office/officeart/2005/8/layout/hierarchy3"/>
    <dgm:cxn modelId="{89F76D83-03D2-423C-B1CD-0067F2E0BCF9}" srcId="{A862B03A-EE07-4856-A3A8-B66D4CFBC5D0}" destId="{7D9D75FD-6B3E-4E75-B63E-3EE3FB3E059E}" srcOrd="0" destOrd="0" parTransId="{648CD4C4-632C-4E31-8AEC-B5D08320021F}" sibTransId="{2A332BD8-2DFE-43FF-858A-262E83936641}"/>
    <dgm:cxn modelId="{F4A94C96-11A1-4E18-8600-0B56B3D3E9BD}" type="presOf" srcId="{A862B03A-EE07-4856-A3A8-B66D4CFBC5D0}" destId="{070CEB2D-0E60-4FF7-85B6-0040FDCAB586}" srcOrd="0" destOrd="0" presId="urn:microsoft.com/office/officeart/2005/8/layout/hierarchy3"/>
    <dgm:cxn modelId="{B9A07A97-2EBC-4ED0-86EB-00841D509AF5}" type="presOf" srcId="{C30FD431-5478-4102-8B4E-45FEBC3A4046}" destId="{33318350-C25F-468A-856F-0CB1E04F8A83}" srcOrd="0" destOrd="0" presId="urn:microsoft.com/office/officeart/2005/8/layout/hierarchy3"/>
    <dgm:cxn modelId="{9E07C5D7-6629-4315-80F8-EECC21D5BB2F}" type="presOf" srcId="{7D9D75FD-6B3E-4E75-B63E-3EE3FB3E059E}" destId="{9D69E59E-C43D-4C66-AEF7-AFC862F61E1D}" srcOrd="0" destOrd="0" presId="urn:microsoft.com/office/officeart/2005/8/layout/hierarchy3"/>
    <dgm:cxn modelId="{7BEA2CF3-F020-4EF8-A915-A1778A7E774E}" type="presOf" srcId="{7D9D75FD-6B3E-4E75-B63E-3EE3FB3E059E}" destId="{64E4AF15-B09D-43CD-8E3D-8615FB0FCAE6}" srcOrd="1" destOrd="0" presId="urn:microsoft.com/office/officeart/2005/8/layout/hierarchy3"/>
    <dgm:cxn modelId="{DDE97BF8-78DB-4C06-8829-95B653A48FDA}" type="presOf" srcId="{EC2ECD0C-CB17-459B-98A8-2EA514372CD8}" destId="{A3F86A94-86B0-451C-B7F7-E4945B2C2569}" srcOrd="0" destOrd="0" presId="urn:microsoft.com/office/officeart/2005/8/layout/hierarchy3"/>
    <dgm:cxn modelId="{EB6147B5-537F-406E-9ED4-6C5C2824D28D}" type="presParOf" srcId="{070CEB2D-0E60-4FF7-85B6-0040FDCAB586}" destId="{445ACC76-AFD8-4F56-B059-7EFB8272CED4}" srcOrd="0" destOrd="0" presId="urn:microsoft.com/office/officeart/2005/8/layout/hierarchy3"/>
    <dgm:cxn modelId="{F54F011C-2E55-4C3D-8A9C-9DE9549AD45C}" type="presParOf" srcId="{445ACC76-AFD8-4F56-B059-7EFB8272CED4}" destId="{B5238EC2-05E0-44AE-B3ED-6D0459C88548}" srcOrd="0" destOrd="0" presId="urn:microsoft.com/office/officeart/2005/8/layout/hierarchy3"/>
    <dgm:cxn modelId="{235743B6-AED8-4091-A640-96ED8F0286C8}" type="presParOf" srcId="{B5238EC2-05E0-44AE-B3ED-6D0459C88548}" destId="{9D69E59E-C43D-4C66-AEF7-AFC862F61E1D}" srcOrd="0" destOrd="0" presId="urn:microsoft.com/office/officeart/2005/8/layout/hierarchy3"/>
    <dgm:cxn modelId="{B689DEF8-6A20-48D0-A645-2E96FDDDA374}" type="presParOf" srcId="{B5238EC2-05E0-44AE-B3ED-6D0459C88548}" destId="{64E4AF15-B09D-43CD-8E3D-8615FB0FCAE6}" srcOrd="1" destOrd="0" presId="urn:microsoft.com/office/officeart/2005/8/layout/hierarchy3"/>
    <dgm:cxn modelId="{4B5B80D7-9D42-428A-930C-FC0F20CF9CD0}" type="presParOf" srcId="{445ACC76-AFD8-4F56-B059-7EFB8272CED4}" destId="{BDE0B003-C0F1-4007-8C2C-0CD30C3823F9}" srcOrd="1" destOrd="0" presId="urn:microsoft.com/office/officeart/2005/8/layout/hierarchy3"/>
    <dgm:cxn modelId="{E77F72D1-78A0-4692-B5E2-5D3CC7859A45}" type="presParOf" srcId="{BDE0B003-C0F1-4007-8C2C-0CD30C3823F9}" destId="{7565DE24-0395-4451-B7DC-5EF8135F3D21}" srcOrd="0" destOrd="0" presId="urn:microsoft.com/office/officeart/2005/8/layout/hierarchy3"/>
    <dgm:cxn modelId="{F6E5D41D-25C9-4AFB-9442-85A22074CCF9}" type="presParOf" srcId="{BDE0B003-C0F1-4007-8C2C-0CD30C3823F9}" destId="{A3F86A94-86B0-451C-B7F7-E4945B2C2569}" srcOrd="1" destOrd="0" presId="urn:microsoft.com/office/officeart/2005/8/layout/hierarchy3"/>
    <dgm:cxn modelId="{15FF0776-5F73-4F03-899F-043EAC9C5BAC}" type="presParOf" srcId="{BDE0B003-C0F1-4007-8C2C-0CD30C3823F9}" destId="{1C0A611A-FA4C-4804-BB29-0160CB910826}" srcOrd="2" destOrd="0" presId="urn:microsoft.com/office/officeart/2005/8/layout/hierarchy3"/>
    <dgm:cxn modelId="{BDDCCB64-08E4-461B-9F00-8BD915897EA9}" type="presParOf" srcId="{BDE0B003-C0F1-4007-8C2C-0CD30C3823F9}" destId="{33318350-C25F-468A-856F-0CB1E04F8A83}" srcOrd="3" destOrd="0" presId="urn:microsoft.com/office/officeart/2005/8/layout/hierarchy3"/>
    <dgm:cxn modelId="{1588D382-314F-4501-A441-411C3F262E58}" type="presParOf" srcId="{BDE0B003-C0F1-4007-8C2C-0CD30C3823F9}" destId="{D342FFC1-D886-4688-8054-D6E0BC44C9DB}" srcOrd="4" destOrd="0" presId="urn:microsoft.com/office/officeart/2005/8/layout/hierarchy3"/>
    <dgm:cxn modelId="{BB455341-7129-4855-999F-1513E444329C}" type="presParOf" srcId="{BDE0B003-C0F1-4007-8C2C-0CD30C3823F9}" destId="{DEA07926-CA70-4BE8-82EA-FEEAAEA706BE}" srcOrd="5" destOrd="0" presId="urn:microsoft.com/office/officeart/2005/8/layout/hierarchy3"/>
    <dgm:cxn modelId="{87F78EEE-5105-4E71-9EE2-BD260D726679}" type="presParOf" srcId="{BDE0B003-C0F1-4007-8C2C-0CD30C3823F9}" destId="{E439F040-150B-424E-A319-C791B16A42E7}" srcOrd="6" destOrd="0" presId="urn:microsoft.com/office/officeart/2005/8/layout/hierarchy3"/>
    <dgm:cxn modelId="{50CD09DE-7C3A-4F46-9B53-BBF5B9F6EBEE}" type="presParOf" srcId="{BDE0B003-C0F1-4007-8C2C-0CD30C3823F9}" destId="{39AD9369-A447-4500-92C7-01760046D61F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</dgm:ptLst>
  <dgm:cxnLst>
    <dgm:cxn modelId="{08DC0B47-BC04-48EC-AFA6-566B16010666}" type="presOf" srcId="{E28B4360-0A65-4628-977C-BDFEF123BB10}" destId="{2E70C7E8-8CAB-4625-9022-821C5B1B4507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9E59E-C43D-4C66-AEF7-AFC862F61E1D}">
      <dsp:nvSpPr>
        <dsp:cNvPr id="0" name=""/>
        <dsp:cNvSpPr/>
      </dsp:nvSpPr>
      <dsp:spPr>
        <a:xfrm>
          <a:off x="897932" y="3352"/>
          <a:ext cx="8719734" cy="13170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>
              <a:latin typeface="Roboto" panose="02000000000000000000" pitchFamily="2" charset="0"/>
              <a:ea typeface="Roboto" panose="02000000000000000000" pitchFamily="2" charset="0"/>
            </a:rPr>
            <a:t>O </a:t>
          </a:r>
          <a:r>
            <a:rPr lang="pt-BR" sz="2900" b="1" kern="1200" dirty="0">
              <a:latin typeface="Roboto" panose="02000000000000000000" pitchFamily="2" charset="0"/>
              <a:ea typeface="Roboto" panose="02000000000000000000" pitchFamily="2" charset="0"/>
            </a:rPr>
            <a:t>personagem</a:t>
          </a:r>
          <a:r>
            <a:rPr lang="pt-BR" sz="2900" kern="1200" dirty="0">
              <a:latin typeface="Roboto" panose="02000000000000000000" pitchFamily="2" charset="0"/>
              <a:ea typeface="Roboto" panose="02000000000000000000" pitchFamily="2" charset="0"/>
            </a:rPr>
            <a:t> teatral é o sujeito fictício que vivencia ou narra as ações da peça. </a:t>
          </a:r>
          <a:br>
            <a:rPr lang="pt-BR" sz="29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2900" kern="1200" dirty="0">
              <a:latin typeface="Roboto" panose="02000000000000000000" pitchFamily="2" charset="0"/>
              <a:ea typeface="Roboto" panose="02000000000000000000" pitchFamily="2" charset="0"/>
            </a:rPr>
            <a:t>Ele pode ser classificado como:</a:t>
          </a:r>
        </a:p>
      </dsp:txBody>
      <dsp:txXfrm>
        <a:off x="936506" y="41926"/>
        <a:ext cx="8642586" cy="1239869"/>
      </dsp:txXfrm>
    </dsp:sp>
    <dsp:sp modelId="{7565DE24-0395-4451-B7DC-5EF8135F3D21}">
      <dsp:nvSpPr>
        <dsp:cNvPr id="0" name=""/>
        <dsp:cNvSpPr/>
      </dsp:nvSpPr>
      <dsp:spPr>
        <a:xfrm>
          <a:off x="1769906" y="1320370"/>
          <a:ext cx="871973" cy="6390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9062"/>
              </a:lnTo>
              <a:lnTo>
                <a:pt x="871973" y="6390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86A94-86B0-451C-B7F7-E4945B2C2569}">
      <dsp:nvSpPr>
        <dsp:cNvPr id="0" name=""/>
        <dsp:cNvSpPr/>
      </dsp:nvSpPr>
      <dsp:spPr>
        <a:xfrm>
          <a:off x="2641879" y="1649624"/>
          <a:ext cx="5511074" cy="6196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</a:rPr>
            <a:t>Protagonista</a:t>
          </a:r>
        </a:p>
      </dsp:txBody>
      <dsp:txXfrm>
        <a:off x="2660027" y="1667772"/>
        <a:ext cx="5474778" cy="583321"/>
      </dsp:txXfrm>
    </dsp:sp>
    <dsp:sp modelId="{1C0A611A-FA4C-4804-BB29-0160CB910826}">
      <dsp:nvSpPr>
        <dsp:cNvPr id="0" name=""/>
        <dsp:cNvSpPr/>
      </dsp:nvSpPr>
      <dsp:spPr>
        <a:xfrm>
          <a:off x="1769906" y="1320370"/>
          <a:ext cx="826351" cy="15884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8434"/>
              </a:lnTo>
              <a:lnTo>
                <a:pt x="826351" y="15884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18350-C25F-468A-856F-0CB1E04F8A83}">
      <dsp:nvSpPr>
        <dsp:cNvPr id="0" name=""/>
        <dsp:cNvSpPr/>
      </dsp:nvSpPr>
      <dsp:spPr>
        <a:xfrm>
          <a:off x="2596258" y="2537676"/>
          <a:ext cx="5573111" cy="7422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</a:rPr>
            <a:t>Antagonista</a:t>
          </a:r>
        </a:p>
      </dsp:txBody>
      <dsp:txXfrm>
        <a:off x="2617998" y="2559416"/>
        <a:ext cx="5529631" cy="698777"/>
      </dsp:txXfrm>
    </dsp:sp>
    <dsp:sp modelId="{D342FFC1-D886-4688-8054-D6E0BC44C9DB}">
      <dsp:nvSpPr>
        <dsp:cNvPr id="0" name=""/>
        <dsp:cNvSpPr/>
      </dsp:nvSpPr>
      <dsp:spPr>
        <a:xfrm>
          <a:off x="1769906" y="1320370"/>
          <a:ext cx="871973" cy="27161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6170"/>
              </a:lnTo>
              <a:lnTo>
                <a:pt x="871973" y="27161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07926-CA70-4BE8-82EA-FEEAAEA706BE}">
      <dsp:nvSpPr>
        <dsp:cNvPr id="0" name=""/>
        <dsp:cNvSpPr/>
      </dsp:nvSpPr>
      <dsp:spPr>
        <a:xfrm>
          <a:off x="2641879" y="3670008"/>
          <a:ext cx="5575197" cy="7330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</a:rPr>
            <a:t>Coadjuvante </a:t>
          </a:r>
        </a:p>
      </dsp:txBody>
      <dsp:txXfrm>
        <a:off x="2663350" y="3691479"/>
        <a:ext cx="5532255" cy="690122"/>
      </dsp:txXfrm>
    </dsp:sp>
    <dsp:sp modelId="{E439F040-150B-424E-A319-C791B16A42E7}">
      <dsp:nvSpPr>
        <dsp:cNvPr id="0" name=""/>
        <dsp:cNvSpPr/>
      </dsp:nvSpPr>
      <dsp:spPr>
        <a:xfrm>
          <a:off x="1769906" y="1320370"/>
          <a:ext cx="871973" cy="3780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0261"/>
              </a:lnTo>
              <a:lnTo>
                <a:pt x="871973" y="37802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AD9369-A447-4500-92C7-01760046D61F}">
      <dsp:nvSpPr>
        <dsp:cNvPr id="0" name=""/>
        <dsp:cNvSpPr/>
      </dsp:nvSpPr>
      <dsp:spPr>
        <a:xfrm>
          <a:off x="2641879" y="4732327"/>
          <a:ext cx="5603012" cy="7366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</a:rPr>
            <a:t>Figurante</a:t>
          </a:r>
        </a:p>
      </dsp:txBody>
      <dsp:txXfrm>
        <a:off x="2663453" y="4753901"/>
        <a:ext cx="5559864" cy="6934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CB872B-070B-44B7-AEAF-C0D289099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B7526B-C968-4FED-9894-8032DFF77E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D7DA6E-8427-4ACB-B1AF-4F805B249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F6E29-ED6B-4924-9AC4-DE80B9AB84F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8F1FCF-C3FB-4B7B-B8E5-936F3FD95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D25893-54BD-4A3C-A252-631D80137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8A10B-290A-42DC-B304-1CE3D396B1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3166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5C50A0-14C3-4740-A321-FEFA9122C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46AE24-59B5-449C-80DB-E8F4AA814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F09601-9805-4090-8117-57E739617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F6E29-ED6B-4924-9AC4-DE80B9AB84F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9AB906-F426-41C1-A841-FD8DE1F42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206C73-10B1-4E48-B183-6D1CE9CB8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8A10B-290A-42DC-B304-1CE3D396B1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363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B4DCEA-C7B2-430F-BE1F-B4B9BB9A1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C4A3D5-522B-4366-AF85-2664779ED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72E6E3-23DC-44FC-9D74-57243CB87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F6E29-ED6B-4924-9AC4-DE80B9AB84F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920623-0C01-47F5-ADDB-78E695C59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971E4C-05A5-4763-B004-9DEABC2B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8A10B-290A-42DC-B304-1CE3D396B1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010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F2F38D-07F8-47B4-AF70-ABC6111D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85EA27-5EDB-4375-8D0B-BD92727C9E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4A3FE47-6664-488E-8B4F-8639B100C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B94CCF-23C5-42C5-80B3-6D58F709E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F6E29-ED6B-4924-9AC4-DE80B9AB84F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36A475C-B667-4A9D-8272-506A467B0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856AF1-510C-44AA-9248-648F049A7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8A10B-290A-42DC-B304-1CE3D396B1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534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A97A4C-DA37-4527-B157-D12D4628F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A341D96-E431-47E8-8BB3-417DEB75F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EC8C0FF-E5B7-4460-8D1F-3B3B1CB416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D50F96A-491B-404B-9D31-9509F7E57B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64F8436-2BCB-417A-9415-51B246698C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CB0BABB-D8F3-4E9F-89BD-D7781DAA2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F6E29-ED6B-4924-9AC4-DE80B9AB84F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76303DD-91A8-4F09-BF4B-78651AEA1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90F2582-20FC-42D8-A4B3-666989754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8A10B-290A-42DC-B304-1CE3D396B1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0427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50C07-57C8-4754-85AF-6229CA1E9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D027F0A-7D97-4DFB-BD8B-B4E0C399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F6E29-ED6B-4924-9AC4-DE80B9AB84F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3589A3D-D9B9-4685-B29A-63535AB23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FD19C03-1B74-466B-83A1-520CA15F2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8A10B-290A-42DC-B304-1CE3D396B1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4435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F885A93-4872-4E62-A3D2-BE72115B2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F6E29-ED6B-4924-9AC4-DE80B9AB84F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D647FC3-4F4A-4A57-8853-C5C1CD9E1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CEBA1D2-4527-42C2-B08E-623476AF4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8A10B-290A-42DC-B304-1CE3D396B1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1535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81FAC-74CD-4EF6-A42A-E7FF06230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D99433-FD7B-4B1B-963B-51C912E65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0EC28C1-FA71-492A-A796-DB1E61433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3CD2E5-FEBC-44C8-8F16-7FDDBFD86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F6E29-ED6B-4924-9AC4-DE80B9AB84F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CFED900-5990-438C-87CE-D1461DA62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67E2E98-C0F4-4B99-9F4E-3C6B17F9E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8A10B-290A-42DC-B304-1CE3D396B1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103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2B2DC6-70AC-4568-81C1-4883711C1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DA84902-DA32-47C6-952A-0C8986D125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D5D422F-BA3B-4D58-A617-40F9CE65C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D0B668-B4FD-41D0-883A-D61F9EC85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F6E29-ED6B-4924-9AC4-DE80B9AB84F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6B5A9A9-CC79-4833-9016-B8E39CAF6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7094E4-E1B8-4689-81C7-2AD0E09AC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8A10B-290A-42DC-B304-1CE3D396B1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3576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209C25-7E3A-4CD7-9C16-03F75EDD5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6FAC11E-0A2F-4A6C-9A5F-C3C049C1F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B52082-BEAB-49CB-A902-D7EAA7DB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F6E29-ED6B-4924-9AC4-DE80B9AB84F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DF7FF4-7029-477B-8E38-620C5124E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207445-B0E1-407E-B86B-A950A5560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8A10B-290A-42DC-B304-1CE3D396B1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4685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BC943C-37A3-4822-80F5-378CB86AC5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E118A02-E571-4922-B175-7781C204A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A759F1-A8DD-447D-BFC3-383D211FB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F6E29-ED6B-4924-9AC4-DE80B9AB84F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7F327D-A028-4B1B-81C4-1EE525A8C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FC504F0-0C1F-45EE-9BAC-8243EF885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8A10B-290A-42DC-B304-1CE3D396B1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783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879CCFC-34B8-41AF-B2C6-852EF4CFA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8ACA0B-1A0C-440E-9404-C5FFDB70D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97799C-1029-43C7-A751-99174586A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F6E29-ED6B-4924-9AC4-DE80B9AB84F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E2F42B-A36C-4C06-A8ED-B13D01FBB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71D5B4-BF1F-4459-A053-98F006CFE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8A10B-290A-42DC-B304-1CE3D396B1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852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3 – Capítulo 5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6470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Artes cênicas</a:t>
            </a:r>
          </a:p>
        </p:txBody>
      </p:sp>
      <p:sp>
        <p:nvSpPr>
          <p:cNvPr id="6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914400" y="2169545"/>
            <a:ext cx="5588000" cy="2976111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As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Artes cênicas 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abrangem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a Dança, o Circo, o Teatro e qualquer outra arte em que</a:t>
            </a:r>
          </a:p>
          <a:p>
            <a:pPr algn="ctr"/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alguém encena algo para um espectador.</a:t>
            </a:r>
          </a:p>
          <a:p>
            <a:pPr algn="ctr"/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6951212" y="2534215"/>
            <a:ext cx="35713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Todas as formas de Artes cênicas têm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um elemento central em comum: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corpo do artista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10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616460" y="2169545"/>
            <a:ext cx="4063041" cy="297611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0794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536" y="644525"/>
            <a:ext cx="9420464" cy="126047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No Teatro, o ator é a pessoa que utiliza o </a:t>
            </a:r>
            <a:r>
              <a:rPr lang="pt-BR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corpo</a:t>
            </a:r>
            <a:r>
              <a:rPr lang="pt-B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br>
              <a:rPr lang="pt-B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para interpretar uma ação dramática.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Espaço Reservado para Conteúdo 1"/>
          <p:cNvSpPr>
            <a:spLocks noGrp="1"/>
          </p:cNvSpPr>
          <p:nvPr>
            <p:ph idx="1"/>
          </p:nvPr>
        </p:nvSpPr>
        <p:spPr>
          <a:xfrm>
            <a:off x="863600" y="2146300"/>
            <a:ext cx="10756900" cy="4252219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pt-BR" sz="1900" dirty="0">
                <a:latin typeface="Roboto" panose="02000000000000000000" pitchFamily="2" charset="0"/>
                <a:ea typeface="Roboto" panose="02000000000000000000" pitchFamily="2" charset="0"/>
              </a:rPr>
              <a:t>O ator é a </a:t>
            </a:r>
            <a:r>
              <a:rPr lang="pt-BR" sz="1900" b="1" dirty="0">
                <a:latin typeface="Roboto" panose="02000000000000000000" pitchFamily="2" charset="0"/>
                <a:ea typeface="Roboto" panose="02000000000000000000" pitchFamily="2" charset="0"/>
              </a:rPr>
              <a:t>ponte </a:t>
            </a:r>
            <a:r>
              <a:rPr lang="pt-BR" sz="1900" dirty="0">
                <a:latin typeface="Roboto" panose="02000000000000000000" pitchFamily="2" charset="0"/>
                <a:ea typeface="Roboto" panose="02000000000000000000" pitchFamily="2" charset="0"/>
              </a:rPr>
              <a:t>entre o universo imaginário da peça e a percepção do espectador. </a:t>
            </a:r>
          </a:p>
          <a:p>
            <a:pPr>
              <a:lnSpc>
                <a:spcPct val="170000"/>
              </a:lnSpc>
            </a:pPr>
            <a:r>
              <a:rPr lang="pt-BR" sz="1900" dirty="0">
                <a:latin typeface="Roboto" panose="02000000000000000000" pitchFamily="2" charset="0"/>
                <a:ea typeface="Roboto" panose="02000000000000000000" pitchFamily="2" charset="0"/>
              </a:rPr>
              <a:t>Em seu trabalho, o ator compõe uma série de ações, movimentos e relações que são repetidas e reelaboradas por meio de </a:t>
            </a:r>
            <a:r>
              <a:rPr lang="pt-BR" sz="1900" b="1" dirty="0">
                <a:latin typeface="Roboto" panose="02000000000000000000" pitchFamily="2" charset="0"/>
                <a:ea typeface="Roboto" panose="02000000000000000000" pitchFamily="2" charset="0"/>
              </a:rPr>
              <a:t>ensaios</a:t>
            </a:r>
            <a:r>
              <a:rPr lang="pt-BR" sz="19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>
              <a:lnSpc>
                <a:spcPct val="170000"/>
              </a:lnSpc>
            </a:pPr>
            <a:r>
              <a:rPr lang="pt-BR" sz="1900" dirty="0">
                <a:latin typeface="Roboto" panose="02000000000000000000" pitchFamily="2" charset="0"/>
                <a:ea typeface="Roboto" panose="02000000000000000000" pitchFamily="2" charset="0"/>
              </a:rPr>
              <a:t>Todos esses elementos são organizados em uma </a:t>
            </a:r>
            <a:r>
              <a:rPr lang="pt-BR" sz="1900" b="1" dirty="0">
                <a:latin typeface="Roboto" panose="02000000000000000000" pitchFamily="2" charset="0"/>
                <a:ea typeface="Roboto" panose="02000000000000000000" pitchFamily="2" charset="0"/>
              </a:rPr>
              <a:t>dramaturgia</a:t>
            </a:r>
            <a:r>
              <a:rPr lang="pt-BR" sz="1900" dirty="0">
                <a:latin typeface="Roboto" panose="02000000000000000000" pitchFamily="2" charset="0"/>
                <a:ea typeface="Roboto" panose="02000000000000000000" pitchFamily="2" charset="0"/>
              </a:rPr>
              <a:t>. No teatro ocidental,</a:t>
            </a:r>
            <a:br>
              <a:rPr lang="pt-BR" sz="19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1900" dirty="0">
                <a:latin typeface="Roboto" panose="02000000000000000000" pitchFamily="2" charset="0"/>
                <a:ea typeface="Roboto" panose="02000000000000000000" pitchFamily="2" charset="0"/>
              </a:rPr>
              <a:t>as dramaturgias são baseadas em textos que contêm os acontecimentos da peça. </a:t>
            </a:r>
          </a:p>
          <a:p>
            <a:pPr>
              <a:lnSpc>
                <a:spcPct val="170000"/>
              </a:lnSpc>
            </a:pPr>
            <a:r>
              <a:rPr lang="pt-BR" sz="1900" dirty="0">
                <a:latin typeface="Roboto" panose="02000000000000000000" pitchFamily="2" charset="0"/>
                <a:ea typeface="Roboto" panose="02000000000000000000" pitchFamily="2" charset="0"/>
              </a:rPr>
              <a:t>Um dos elementos que compõem esses textos é o </a:t>
            </a:r>
            <a:r>
              <a:rPr lang="pt-BR" sz="1900" b="1" dirty="0">
                <a:latin typeface="Roboto" panose="02000000000000000000" pitchFamily="2" charset="0"/>
                <a:ea typeface="Roboto" panose="02000000000000000000" pitchFamily="2" charset="0"/>
              </a:rPr>
              <a:t>personagem</a:t>
            </a:r>
            <a:r>
              <a:rPr lang="pt-BR" sz="1900" dirty="0">
                <a:latin typeface="Roboto" panose="02000000000000000000" pitchFamily="2" charset="0"/>
                <a:ea typeface="Roboto" panose="02000000000000000000" pitchFamily="2" charset="0"/>
              </a:rPr>
              <a:t>, que precisa ser representado pelo ator.</a:t>
            </a:r>
          </a:p>
          <a:p>
            <a:endParaRPr lang="pt-BR" sz="19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9488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3BB695FF-976C-499F-8136-4E06B1484A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704675"/>
          <a:ext cx="10515600" cy="547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7688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812800" y="702773"/>
            <a:ext cx="10464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Espaço cênico 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é o lugar onde acontece uma encenação.</a:t>
            </a:r>
          </a:p>
          <a:p>
            <a:pPr algn="ctr"/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Cada espaço estabelece um tipo de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relação </a:t>
            </a:r>
            <a:b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entre atores e espectadores.</a:t>
            </a:r>
          </a:p>
        </p:txBody>
      </p:sp>
      <p:sp>
        <p:nvSpPr>
          <p:cNvPr id="6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812800" y="533400"/>
            <a:ext cx="10871200" cy="1663700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0" name="Grupo 19"/>
          <p:cNvGrpSpPr/>
          <p:nvPr/>
        </p:nvGrpSpPr>
        <p:grpSpPr>
          <a:xfrm>
            <a:off x="3305909" y="2413001"/>
            <a:ext cx="8032315" cy="1079142"/>
            <a:chOff x="3503854" y="1538856"/>
            <a:chExt cx="6389155" cy="1273625"/>
          </a:xfrm>
        </p:grpSpPr>
        <p:sp>
          <p:nvSpPr>
            <p:cNvPr id="21" name="Divisa 20"/>
            <p:cNvSpPr/>
            <p:nvPr/>
          </p:nvSpPr>
          <p:spPr>
            <a:xfrm>
              <a:off x="3503854" y="1538856"/>
              <a:ext cx="6389155" cy="1273625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Divisa 4"/>
            <p:cNvSpPr/>
            <p:nvPr/>
          </p:nvSpPr>
          <p:spPr>
            <a:xfrm>
              <a:off x="4140667" y="1538856"/>
              <a:ext cx="5115530" cy="12736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900" dirty="0">
                  <a:latin typeface="Roboto" panose="02000000000000000000" pitchFamily="2" charset="0"/>
                  <a:ea typeface="Roboto" panose="02000000000000000000" pitchFamily="2" charset="0"/>
                </a:rPr>
                <a:t>Oferece uma visão frontal ao público. Os espectadores se mantêm afastados do que acontece em cena e enxergam tudo a partir de um único ponto de vista.</a:t>
              </a:r>
              <a:endParaRPr lang="pt-BR" sz="1900" kern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23" name="Grupo 22"/>
          <p:cNvGrpSpPr/>
          <p:nvPr/>
        </p:nvGrpSpPr>
        <p:grpSpPr>
          <a:xfrm>
            <a:off x="812799" y="2356030"/>
            <a:ext cx="2874709" cy="1193084"/>
            <a:chOff x="622590" y="3129"/>
            <a:chExt cx="3311797" cy="1324719"/>
          </a:xfrm>
        </p:grpSpPr>
        <p:sp>
          <p:nvSpPr>
            <p:cNvPr id="24" name="Divisa 23"/>
            <p:cNvSpPr/>
            <p:nvPr/>
          </p:nvSpPr>
          <p:spPr>
            <a:xfrm>
              <a:off x="622590" y="3129"/>
              <a:ext cx="3311797" cy="13247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Divisa 4"/>
            <p:cNvSpPr/>
            <p:nvPr/>
          </p:nvSpPr>
          <p:spPr>
            <a:xfrm>
              <a:off x="1284950" y="3129"/>
              <a:ext cx="1987078" cy="13247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20320" rIns="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800" b="1" kern="1200" dirty="0">
                  <a:latin typeface="Roboto" panose="02000000000000000000" pitchFamily="2" charset="0"/>
                  <a:ea typeface="Roboto" panose="02000000000000000000" pitchFamily="2" charset="0"/>
                </a:rPr>
                <a:t>Palco italiano</a:t>
              </a:r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899911" y="3670111"/>
            <a:ext cx="2848714" cy="1143716"/>
            <a:chOff x="622590" y="3129"/>
            <a:chExt cx="3311797" cy="1324719"/>
          </a:xfrm>
        </p:grpSpPr>
        <p:sp>
          <p:nvSpPr>
            <p:cNvPr id="27" name="Divisa 26"/>
            <p:cNvSpPr/>
            <p:nvPr/>
          </p:nvSpPr>
          <p:spPr>
            <a:xfrm>
              <a:off x="622590" y="3129"/>
              <a:ext cx="3311797" cy="13247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Divisa 4"/>
            <p:cNvSpPr/>
            <p:nvPr/>
          </p:nvSpPr>
          <p:spPr>
            <a:xfrm>
              <a:off x="1284950" y="3129"/>
              <a:ext cx="1987078" cy="13247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20320" rIns="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800" b="1" kern="1200" dirty="0">
                  <a:latin typeface="Roboto" panose="02000000000000000000" pitchFamily="2" charset="0"/>
                  <a:ea typeface="Roboto" panose="02000000000000000000" pitchFamily="2" charset="0"/>
                </a:rPr>
                <a:t>Arena</a:t>
              </a:r>
            </a:p>
          </p:txBody>
        </p:sp>
      </p:grpSp>
      <p:grpSp>
        <p:nvGrpSpPr>
          <p:cNvPr id="29" name="Grupo 28"/>
          <p:cNvGrpSpPr/>
          <p:nvPr/>
        </p:nvGrpSpPr>
        <p:grpSpPr>
          <a:xfrm>
            <a:off x="3366531" y="3644105"/>
            <a:ext cx="8134301" cy="1265828"/>
            <a:chOff x="3567716" y="1394598"/>
            <a:chExt cx="6389155" cy="1417883"/>
          </a:xfrm>
        </p:grpSpPr>
        <p:sp>
          <p:nvSpPr>
            <p:cNvPr id="30" name="Divisa 29"/>
            <p:cNvSpPr/>
            <p:nvPr/>
          </p:nvSpPr>
          <p:spPr>
            <a:xfrm>
              <a:off x="3567716" y="1394598"/>
              <a:ext cx="6389155" cy="1273625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Divisa 4"/>
            <p:cNvSpPr/>
            <p:nvPr/>
          </p:nvSpPr>
          <p:spPr>
            <a:xfrm>
              <a:off x="4140667" y="1538856"/>
              <a:ext cx="5115530" cy="12736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900" kern="1200" dirty="0"/>
            </a:p>
          </p:txBody>
        </p:sp>
      </p:grpSp>
      <p:sp>
        <p:nvSpPr>
          <p:cNvPr id="3" name="Retângulo 2"/>
          <p:cNvSpPr/>
          <p:nvPr/>
        </p:nvSpPr>
        <p:spPr>
          <a:xfrm>
            <a:off x="3971827" y="3811649"/>
            <a:ext cx="7059245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900" dirty="0">
                <a:latin typeface="Roboto" panose="02000000000000000000" pitchFamily="2" charset="0"/>
                <a:ea typeface="Roboto" panose="02000000000000000000" pitchFamily="2" charset="0"/>
              </a:rPr>
              <a:t>O público fica em volta da cena e os atores são vistos por todos os lados. Isso altera a atenção a seus movimentos e ações.</a:t>
            </a:r>
          </a:p>
          <a:p>
            <a:endParaRPr lang="pt-BR" sz="19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35" name="Grupo 34"/>
          <p:cNvGrpSpPr/>
          <p:nvPr/>
        </p:nvGrpSpPr>
        <p:grpSpPr>
          <a:xfrm>
            <a:off x="822544" y="4959469"/>
            <a:ext cx="3657600" cy="1235269"/>
            <a:chOff x="622590" y="3129"/>
            <a:chExt cx="3311797" cy="1324719"/>
          </a:xfrm>
        </p:grpSpPr>
        <p:sp>
          <p:nvSpPr>
            <p:cNvPr id="36" name="Divisa 35"/>
            <p:cNvSpPr/>
            <p:nvPr/>
          </p:nvSpPr>
          <p:spPr>
            <a:xfrm>
              <a:off x="622590" y="3129"/>
              <a:ext cx="3311797" cy="13247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Divisa 4"/>
            <p:cNvSpPr/>
            <p:nvPr/>
          </p:nvSpPr>
          <p:spPr>
            <a:xfrm>
              <a:off x="1284950" y="3129"/>
              <a:ext cx="1987078" cy="13247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20320" rIns="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800" b="1" kern="1200" dirty="0">
                  <a:latin typeface="Roboto" panose="02000000000000000000" pitchFamily="2" charset="0"/>
                  <a:ea typeface="Roboto" panose="02000000000000000000" pitchFamily="2" charset="0"/>
                </a:rPr>
                <a:t>Palcos simultâneos </a:t>
              </a:r>
            </a:p>
          </p:txBody>
        </p:sp>
      </p:grpSp>
      <p:grpSp>
        <p:nvGrpSpPr>
          <p:cNvPr id="38" name="Grupo 37"/>
          <p:cNvGrpSpPr/>
          <p:nvPr/>
        </p:nvGrpSpPr>
        <p:grpSpPr>
          <a:xfrm>
            <a:off x="4009261" y="4909933"/>
            <a:ext cx="7697131" cy="1279596"/>
            <a:chOff x="3503854" y="1538856"/>
            <a:chExt cx="6389155" cy="1273625"/>
          </a:xfrm>
        </p:grpSpPr>
        <p:sp>
          <p:nvSpPr>
            <p:cNvPr id="39" name="Divisa 38"/>
            <p:cNvSpPr/>
            <p:nvPr/>
          </p:nvSpPr>
          <p:spPr>
            <a:xfrm>
              <a:off x="3503854" y="1538856"/>
              <a:ext cx="6389155" cy="1273625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Divisa 4"/>
            <p:cNvSpPr/>
            <p:nvPr/>
          </p:nvSpPr>
          <p:spPr>
            <a:xfrm>
              <a:off x="4140667" y="1538856"/>
              <a:ext cx="5115530" cy="12736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900" kern="1200" dirty="0"/>
            </a:p>
          </p:txBody>
        </p:sp>
      </p:grpSp>
      <p:sp>
        <p:nvSpPr>
          <p:cNvPr id="41" name="Retângulo 40"/>
          <p:cNvSpPr/>
          <p:nvPr/>
        </p:nvSpPr>
        <p:spPr>
          <a:xfrm>
            <a:off x="4650154" y="5211177"/>
            <a:ext cx="668807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900" dirty="0">
                <a:latin typeface="Roboto" panose="02000000000000000000" pitchFamily="2" charset="0"/>
                <a:ea typeface="Roboto" panose="02000000000000000000" pitchFamily="2" charset="0"/>
              </a:rPr>
              <a:t>O espaço é organizado com várias cenas ocorrendo ao mesmo tempo. Isso acontecia, por exemplo, na Idade Média.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3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7624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286" y="3225799"/>
            <a:ext cx="10248900" cy="124460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Diversas formas de teatro e dança ao redor do mundo tiveram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origem em cerimônias e festas religiosas.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Retângulo 1"/>
          <p:cNvSpPr/>
          <p:nvPr/>
        </p:nvSpPr>
        <p:spPr>
          <a:xfrm>
            <a:off x="2298700" y="568856"/>
            <a:ext cx="6819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  Arte nascida da </a:t>
            </a:r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festa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914400" y="1682958"/>
            <a:ext cx="10198100" cy="1384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 teatro é tão antigo quanto as primeiras sociedades humanas. Na Pré-História, caçadores vestiam peles de animais para fazer representações.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914400" y="4749801"/>
            <a:ext cx="10248900" cy="14967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Na Grécia Antiga, o teatro surge em festivais de colheita e em cortejos. Essas cerimônias eram dedicadas a Dionísio,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deus do vinho e das festas.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3994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5">
            <a:extLst>
              <a:ext uri="{FF2B5EF4-FFF2-40B4-BE49-F238E27FC236}">
                <a16:creationId xmlns:a16="http://schemas.microsoft.com/office/drawing/2014/main" id="{F2E8EAE4-96FA-41DE-9867-39DB82ABA4A4}"/>
              </a:ext>
            </a:extLst>
          </p:cNvPr>
          <p:cNvSpPr/>
          <p:nvPr/>
        </p:nvSpPr>
        <p:spPr>
          <a:xfrm>
            <a:off x="1460500" y="2927345"/>
            <a:ext cx="2578100" cy="13525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>
                <a:latin typeface="Roboto" panose="02000000000000000000" pitchFamily="2" charset="0"/>
                <a:ea typeface="Roboto" panose="02000000000000000000" pitchFamily="2" charset="0"/>
              </a:rPr>
              <a:t> Tragédia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F2E8EAE4-96FA-41DE-9867-39DB82ABA4A4}"/>
              </a:ext>
            </a:extLst>
          </p:cNvPr>
          <p:cNvSpPr/>
          <p:nvPr/>
        </p:nvSpPr>
        <p:spPr>
          <a:xfrm>
            <a:off x="1460500" y="4597384"/>
            <a:ext cx="2806700" cy="13843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dirty="0">
                <a:latin typeface="Roboto" panose="02000000000000000000" pitchFamily="2" charset="0"/>
                <a:ea typeface="Roboto" panose="02000000000000000000" pitchFamily="2" charset="0"/>
              </a:rPr>
              <a:t>Comédia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 rot="10800000" flipV="1">
            <a:off x="3835400" y="2927345"/>
            <a:ext cx="6883400" cy="135255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marL="0" lvl="1" algn="ctr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br>
              <a:rPr lang="pt-BR" sz="2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200" dirty="0">
                <a:latin typeface="Roboto" panose="02000000000000000000" pitchFamily="2" charset="0"/>
                <a:ea typeface="Roboto" panose="02000000000000000000" pitchFamily="2" charset="0"/>
              </a:rPr>
              <a:t>Apresenta histórias sobre reis, deuses ou heróis, que lidavam com a moral e o sofrimento. O herói entrava em conflito com as forças que regiam o mundo.</a:t>
            </a:r>
            <a:endParaRPr lang="pt-BR" sz="2200" kern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3937000" y="4597368"/>
            <a:ext cx="6781800" cy="138430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marL="0" lvl="1" algn="ctr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br>
              <a:rPr lang="pt-BR" sz="2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200" dirty="0">
                <a:latin typeface="Roboto" panose="02000000000000000000" pitchFamily="2" charset="0"/>
                <a:ea typeface="Roboto" panose="02000000000000000000" pitchFamily="2" charset="0"/>
              </a:rPr>
              <a:t> Espetáculo divertido e crítico, com sátiras </a:t>
            </a:r>
            <a:br>
              <a:rPr lang="pt-BR" sz="2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200" dirty="0">
                <a:latin typeface="Roboto" panose="02000000000000000000" pitchFamily="2" charset="0"/>
                <a:ea typeface="Roboto" panose="02000000000000000000" pitchFamily="2" charset="0"/>
              </a:rPr>
              <a:t> a costumes, hábitos, posicionamentos morais e       políticos.</a:t>
            </a:r>
            <a:endParaRPr lang="pt-BR" sz="2200" kern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558800" y="784758"/>
            <a:ext cx="108839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Gêneros teatrais </a:t>
            </a:r>
            <a:b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criados na Grécia Antiga: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8189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901700" y="863600"/>
            <a:ext cx="4796722" cy="4699000"/>
            <a:chOff x="480249" y="6415"/>
            <a:chExt cx="2051260" cy="2051260"/>
          </a:xfrm>
          <a:scene3d>
            <a:camera prst="orthographicFront"/>
            <a:lightRig rig="flat" dir="t"/>
          </a:scene3d>
        </p:grpSpPr>
        <p:sp>
          <p:nvSpPr>
            <p:cNvPr id="8" name="Elipse 7"/>
            <p:cNvSpPr/>
            <p:nvPr/>
          </p:nvSpPr>
          <p:spPr>
            <a:xfrm>
              <a:off x="480249" y="6415"/>
              <a:ext cx="2051260" cy="2051260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" name="Elipse 4"/>
            <p:cNvSpPr/>
            <p:nvPr/>
          </p:nvSpPr>
          <p:spPr>
            <a:xfrm>
              <a:off x="652449" y="300400"/>
              <a:ext cx="1706860" cy="17572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4400" b="1" dirty="0"/>
                <a:t> </a:t>
              </a:r>
              <a:r>
                <a:rPr lang="pt-BR" sz="4800" b="1" dirty="0">
                  <a:latin typeface="Roboto" panose="02000000000000000000" pitchFamily="2" charset="0"/>
                  <a:ea typeface="Roboto" panose="02000000000000000000" pitchFamily="2" charset="0"/>
                </a:rPr>
                <a:t>Personagens e máscaras</a:t>
              </a:r>
              <a:endParaRPr lang="pt-BR" sz="4800" b="1" kern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800" i="1" kern="1200" dirty="0"/>
            </a:p>
          </p:txBody>
        </p:sp>
      </p:grpSp>
      <p:sp>
        <p:nvSpPr>
          <p:cNvPr id="10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032500" y="888999"/>
            <a:ext cx="5194300" cy="502920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6451600" y="902178"/>
            <a:ext cx="4597400" cy="5047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Um dos principais elementos do teatro grego é a </a:t>
            </a:r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</a:rPr>
              <a:t>máscara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, usada para compor </a:t>
            </a:r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</a:rPr>
              <a:t>personagens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b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A palavra </a:t>
            </a:r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</a:rPr>
              <a:t>personagem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 vem de </a:t>
            </a:r>
            <a:r>
              <a:rPr lang="pt-BR" sz="2400" i="1" dirty="0">
                <a:latin typeface="Roboto" panose="02000000000000000000" pitchFamily="2" charset="0"/>
                <a:ea typeface="Roboto" panose="02000000000000000000" pitchFamily="2" charset="0"/>
              </a:rPr>
              <a:t>persona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, que é o termo grego para “máscara”. Esse recurso teatral está presente em outras encenações ao redor do mundo.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4821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525875"/>
            <a:ext cx="59817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Teatro de animação</a:t>
            </a:r>
          </a:p>
        </p:txBody>
      </p:sp>
      <p:sp>
        <p:nvSpPr>
          <p:cNvPr id="3" name="Retângulo 2"/>
          <p:cNvSpPr/>
          <p:nvPr/>
        </p:nvSpPr>
        <p:spPr>
          <a:xfrm>
            <a:off x="1371600" y="1991834"/>
            <a:ext cx="9321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Nesta forma teatral, o foco da cena não está mais no ator, mas nos materiais para os quais ele dá vida, tais como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bonecos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máscaras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e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objetos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 palavra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animar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vem do grego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anima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que significa “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alma”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9055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1397000" y="574691"/>
            <a:ext cx="9158493" cy="1655512"/>
            <a:chOff x="897932" y="-23842"/>
            <a:chExt cx="8815630" cy="1371403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897932" y="3352"/>
              <a:ext cx="8719734" cy="131701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tângulo 25"/>
            <p:cNvSpPr/>
            <p:nvPr/>
          </p:nvSpPr>
          <p:spPr>
            <a:xfrm>
              <a:off x="1032402" y="-23842"/>
              <a:ext cx="8681160" cy="13714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35560" rIns="53340" bIns="35560" numCol="1" spcCol="1270" anchor="ctr" anchorCtr="0">
              <a:noAutofit/>
            </a:bodyPr>
            <a:lstStyle/>
            <a:p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Existem muitos tipos de </a:t>
              </a:r>
              <a:r>
                <a:rPr lang="pt-BR" sz="2800" b="1" dirty="0">
                  <a:latin typeface="Roboto" panose="02000000000000000000" pitchFamily="2" charset="0"/>
                  <a:ea typeface="Roboto" panose="02000000000000000000" pitchFamily="2" charset="0"/>
                </a:rPr>
                <a:t>bonecos</a:t>
              </a:r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 manipuláveis e </a:t>
              </a:r>
              <a:b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cada um exige uma técnica do ator (chamado </a:t>
              </a:r>
              <a:r>
                <a:rPr lang="pt-BR" sz="2800" b="1" dirty="0">
                  <a:latin typeface="Roboto" panose="02000000000000000000" pitchFamily="2" charset="0"/>
                  <a:ea typeface="Roboto" panose="02000000000000000000" pitchFamily="2" charset="0"/>
                </a:rPr>
                <a:t>titereiro</a:t>
              </a:r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). Conheça alguns exemplos: </a:t>
              </a:r>
              <a:endParaRPr lang="pt-BR" sz="2800" kern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2" name="Conector reto 5"/>
          <p:cNvSpPr/>
          <p:nvPr/>
        </p:nvSpPr>
        <p:spPr>
          <a:xfrm>
            <a:off x="2608107" y="2197378"/>
            <a:ext cx="871973" cy="63906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639062"/>
                </a:lnTo>
                <a:lnTo>
                  <a:pt x="871973" y="639062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3" name="Grupo 12"/>
          <p:cNvGrpSpPr/>
          <p:nvPr/>
        </p:nvGrpSpPr>
        <p:grpSpPr>
          <a:xfrm>
            <a:off x="3480080" y="2526632"/>
            <a:ext cx="5511074" cy="619617"/>
            <a:chOff x="2641879" y="1649624"/>
            <a:chExt cx="5511074" cy="619617"/>
          </a:xfrm>
        </p:grpSpPr>
        <p:sp>
          <p:nvSpPr>
            <p:cNvPr id="23" name="Retângulo de cantos arredondados 22"/>
            <p:cNvSpPr/>
            <p:nvPr/>
          </p:nvSpPr>
          <p:spPr>
            <a:xfrm>
              <a:off x="2641879" y="1649624"/>
              <a:ext cx="5511074" cy="61961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Retângulo 23"/>
            <p:cNvSpPr/>
            <p:nvPr/>
          </p:nvSpPr>
          <p:spPr>
            <a:xfrm>
              <a:off x="2660027" y="1667772"/>
              <a:ext cx="5474778" cy="5833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35560" rIns="5334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800" b="1" dirty="0">
                  <a:latin typeface="Roboto" panose="02000000000000000000" pitchFamily="2" charset="0"/>
                  <a:ea typeface="Roboto" panose="02000000000000000000" pitchFamily="2" charset="0"/>
                </a:rPr>
                <a:t>Marionete</a:t>
              </a:r>
              <a:endParaRPr lang="pt-BR" sz="2800" b="1" kern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4" name="Conector reto 8"/>
          <p:cNvSpPr/>
          <p:nvPr/>
        </p:nvSpPr>
        <p:spPr>
          <a:xfrm>
            <a:off x="2608107" y="2197378"/>
            <a:ext cx="826351" cy="158843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88434"/>
                </a:lnTo>
                <a:lnTo>
                  <a:pt x="826351" y="158843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Grupo 14"/>
          <p:cNvGrpSpPr/>
          <p:nvPr/>
        </p:nvGrpSpPr>
        <p:grpSpPr>
          <a:xfrm>
            <a:off x="3434459" y="3414684"/>
            <a:ext cx="5573111" cy="742257"/>
            <a:chOff x="2596258" y="2537676"/>
            <a:chExt cx="5573111" cy="742257"/>
          </a:xfrm>
        </p:grpSpPr>
        <p:sp>
          <p:nvSpPr>
            <p:cNvPr id="21" name="Retângulo de cantos arredondados 20"/>
            <p:cNvSpPr/>
            <p:nvPr/>
          </p:nvSpPr>
          <p:spPr>
            <a:xfrm>
              <a:off x="2596258" y="2537676"/>
              <a:ext cx="5573111" cy="742257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tângulo 21"/>
            <p:cNvSpPr/>
            <p:nvPr/>
          </p:nvSpPr>
          <p:spPr>
            <a:xfrm>
              <a:off x="2617998" y="2559416"/>
              <a:ext cx="5529631" cy="6987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35560" rIns="5334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800" b="1" dirty="0">
                  <a:latin typeface="Roboto" panose="02000000000000000000" pitchFamily="2" charset="0"/>
                  <a:ea typeface="Roboto" panose="02000000000000000000" pitchFamily="2" charset="0"/>
                </a:rPr>
                <a:t>Boneco de vara</a:t>
              </a:r>
              <a:endParaRPr lang="pt-BR" sz="2800" b="1" kern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6" name="Conector reto 11"/>
          <p:cNvSpPr/>
          <p:nvPr/>
        </p:nvSpPr>
        <p:spPr>
          <a:xfrm>
            <a:off x="2608107" y="2197378"/>
            <a:ext cx="871973" cy="271617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716170"/>
                </a:lnTo>
                <a:lnTo>
                  <a:pt x="871973" y="271617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7" name="Grupo 16"/>
          <p:cNvGrpSpPr/>
          <p:nvPr/>
        </p:nvGrpSpPr>
        <p:grpSpPr>
          <a:xfrm>
            <a:off x="3480080" y="4547016"/>
            <a:ext cx="5575197" cy="733064"/>
            <a:chOff x="2641879" y="3670008"/>
            <a:chExt cx="5575197" cy="733064"/>
          </a:xfrm>
        </p:grpSpPr>
        <p:sp>
          <p:nvSpPr>
            <p:cNvPr id="19" name="Retângulo de cantos arredondados 18"/>
            <p:cNvSpPr/>
            <p:nvPr/>
          </p:nvSpPr>
          <p:spPr>
            <a:xfrm>
              <a:off x="2641879" y="3670008"/>
              <a:ext cx="5575197" cy="73306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Retângulo 19"/>
            <p:cNvSpPr/>
            <p:nvPr/>
          </p:nvSpPr>
          <p:spPr>
            <a:xfrm>
              <a:off x="2663350" y="3691479"/>
              <a:ext cx="5532255" cy="6901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35560" rIns="5334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800" b="1" dirty="0">
                  <a:latin typeface="Roboto" panose="02000000000000000000" pitchFamily="2" charset="0"/>
                  <a:ea typeface="Roboto" panose="02000000000000000000" pitchFamily="2" charset="0"/>
                </a:rPr>
                <a:t>Boneco de manipulação direta</a:t>
              </a:r>
              <a:endParaRPr lang="pt-BR" sz="2800" b="1" kern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18" name="Conector reto 14"/>
          <p:cNvSpPr/>
          <p:nvPr/>
        </p:nvSpPr>
        <p:spPr>
          <a:xfrm>
            <a:off x="2608107" y="2197378"/>
            <a:ext cx="871973" cy="378026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780261"/>
                </a:lnTo>
                <a:lnTo>
                  <a:pt x="871973" y="378026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7" name="Grupo 26"/>
          <p:cNvGrpSpPr/>
          <p:nvPr/>
        </p:nvGrpSpPr>
        <p:grpSpPr>
          <a:xfrm>
            <a:off x="3456199" y="5611107"/>
            <a:ext cx="5575197" cy="733064"/>
            <a:chOff x="2641879" y="3670008"/>
            <a:chExt cx="5575197" cy="733064"/>
          </a:xfrm>
        </p:grpSpPr>
        <p:sp>
          <p:nvSpPr>
            <p:cNvPr id="28" name="Retângulo de cantos arredondados 27"/>
            <p:cNvSpPr/>
            <p:nvPr/>
          </p:nvSpPr>
          <p:spPr>
            <a:xfrm>
              <a:off x="2641879" y="3670008"/>
              <a:ext cx="5575197" cy="73306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Retângulo 28"/>
            <p:cNvSpPr/>
            <p:nvPr/>
          </p:nvSpPr>
          <p:spPr>
            <a:xfrm>
              <a:off x="2663350" y="3691479"/>
              <a:ext cx="5532255" cy="6901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35560" rIns="53340" bIns="3556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800" b="1" kern="1200" dirty="0">
                  <a:latin typeface="Roboto" panose="02000000000000000000" pitchFamily="2" charset="0"/>
                  <a:ea typeface="Roboto" panose="02000000000000000000" pitchFamily="2" charset="0"/>
                </a:rPr>
                <a:t>Fantoche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3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7978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4977293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CCA4F699-E3E4-4167-A92A-844D3666C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933" y="546100"/>
            <a:ext cx="8595184" cy="12573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pt-BR" sz="53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53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Cia. de Teatro Giramundo</a:t>
            </a:r>
            <a:b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pt-BR" sz="4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Espaço Reservado para Conteúdo 1"/>
          <p:cNvSpPr>
            <a:spLocks noGrp="1"/>
          </p:cNvSpPr>
          <p:nvPr>
            <p:ph idx="1"/>
          </p:nvPr>
        </p:nvSpPr>
        <p:spPr>
          <a:xfrm>
            <a:off x="965200" y="2159000"/>
            <a:ext cx="10896600" cy="412015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pt-BR" sz="11200" dirty="0">
                <a:latin typeface="Roboto" panose="02000000000000000000" pitchFamily="2" charset="0"/>
                <a:ea typeface="Roboto" panose="02000000000000000000" pitchFamily="2" charset="0"/>
              </a:rPr>
              <a:t>Criado em 1970, o Grupo Giramundo é um dos maiores representantes do teatro de animação do país. </a:t>
            </a:r>
          </a:p>
          <a:p>
            <a:pPr>
              <a:lnSpc>
                <a:spcPct val="170000"/>
              </a:lnSpc>
            </a:pPr>
            <a:r>
              <a:rPr lang="pt-BR" sz="11200" dirty="0">
                <a:latin typeface="Roboto" panose="02000000000000000000" pitchFamily="2" charset="0"/>
                <a:ea typeface="Roboto" panose="02000000000000000000" pitchFamily="2" charset="0"/>
              </a:rPr>
              <a:t>Muitas de suas peças tematizam a cultura brasileira e têm a música como um elemento fundamental. </a:t>
            </a:r>
          </a:p>
          <a:p>
            <a:pPr>
              <a:lnSpc>
                <a:spcPct val="170000"/>
              </a:lnSpc>
            </a:pPr>
            <a:r>
              <a:rPr lang="pt-BR" sz="11200" dirty="0">
                <a:latin typeface="Roboto" panose="02000000000000000000" pitchFamily="2" charset="0"/>
                <a:ea typeface="Roboto" panose="02000000000000000000" pitchFamily="2" charset="0"/>
              </a:rPr>
              <a:t>O grupo busca inovar na confecção e manipulação de bonecos.</a:t>
            </a:r>
          </a:p>
          <a:p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392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3 – Capítulo 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3508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3" name="Grupo 12"/>
          <p:cNvGrpSpPr/>
          <p:nvPr/>
        </p:nvGrpSpPr>
        <p:grpSpPr>
          <a:xfrm>
            <a:off x="811369" y="2781837"/>
            <a:ext cx="9787943" cy="2871987"/>
            <a:chOff x="2649638" y="1538856"/>
            <a:chExt cx="7243371" cy="1273625"/>
          </a:xfrm>
        </p:grpSpPr>
        <p:sp>
          <p:nvSpPr>
            <p:cNvPr id="14" name="Divisa 13"/>
            <p:cNvSpPr/>
            <p:nvPr/>
          </p:nvSpPr>
          <p:spPr>
            <a:xfrm>
              <a:off x="2649638" y="1538856"/>
              <a:ext cx="7243371" cy="1273625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Divisa 4"/>
            <p:cNvSpPr/>
            <p:nvPr/>
          </p:nvSpPr>
          <p:spPr>
            <a:xfrm>
              <a:off x="4315788" y="1538856"/>
              <a:ext cx="4940408" cy="12736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Nos </a:t>
              </a:r>
              <a:r>
                <a:rPr lang="pt-BR" sz="2800" b="1" dirty="0">
                  <a:latin typeface="Roboto" panose="02000000000000000000" pitchFamily="2" charset="0"/>
                  <a:ea typeface="Roboto" panose="02000000000000000000" pitchFamily="2" charset="0"/>
                </a:rPr>
                <a:t>movimentos</a:t>
              </a:r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 e na </a:t>
              </a:r>
              <a:r>
                <a:rPr lang="pt-BR" sz="2800" b="1" dirty="0">
                  <a:latin typeface="Roboto" panose="02000000000000000000" pitchFamily="2" charset="0"/>
                  <a:ea typeface="Roboto" panose="02000000000000000000" pitchFamily="2" charset="0"/>
                </a:rPr>
                <a:t>dança</a:t>
              </a:r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 </a:t>
              </a:r>
            </a:p>
            <a:p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de uma pessoa, estão impressas informações de sua história, do seu povo e dos grupos dos quais faz parte.</a:t>
              </a:r>
              <a:endParaRPr lang="pt-BR" sz="2800" kern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3" name="Retângulo 2"/>
          <p:cNvSpPr/>
          <p:nvPr/>
        </p:nvSpPr>
        <p:spPr>
          <a:xfrm>
            <a:off x="3062832" y="1649583"/>
            <a:ext cx="60276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Vivências na </a:t>
            </a:r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dança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3056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822" y="457200"/>
            <a:ext cx="3834306" cy="147917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b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O passinho</a:t>
            </a:r>
            <a:br>
              <a:rPr lang="pt-BR" sz="3200" dirty="0"/>
            </a:br>
            <a:endParaRPr lang="pt-BR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Espaço Reservado para Conteúdo 1"/>
          <p:cNvSpPr>
            <a:spLocks noGrp="1"/>
          </p:cNvSpPr>
          <p:nvPr>
            <p:ph idx="1"/>
          </p:nvPr>
        </p:nvSpPr>
        <p:spPr>
          <a:xfrm>
            <a:off x="5463483" y="165145"/>
            <a:ext cx="5884130" cy="6233374"/>
          </a:xfrm>
        </p:spPr>
        <p:txBody>
          <a:bodyPr>
            <a:normAutofit fontScale="92500" lnSpcReduction="10000"/>
          </a:bodyPr>
          <a:lstStyle/>
          <a:p>
            <a:endParaRPr lang="pt-BR" dirty="0"/>
          </a:p>
          <a:p>
            <a:pPr>
              <a:lnSpc>
                <a:spcPct val="150000"/>
              </a:lnSpc>
            </a:pPr>
            <a:r>
              <a:rPr lang="pt-BR" sz="3000" dirty="0">
                <a:latin typeface="Roboto" panose="02000000000000000000" pitchFamily="2" charset="0"/>
                <a:ea typeface="Roboto" panose="02000000000000000000" pitchFamily="2" charset="0"/>
              </a:rPr>
              <a:t>O passinho foi criado dentro da cultura do </a:t>
            </a:r>
            <a:r>
              <a:rPr lang="pt-BR" sz="3000" i="1" dirty="0">
                <a:latin typeface="Roboto" panose="02000000000000000000" pitchFamily="2" charset="0"/>
                <a:ea typeface="Roboto" panose="02000000000000000000" pitchFamily="2" charset="0"/>
              </a:rPr>
              <a:t>funk</a:t>
            </a:r>
            <a:r>
              <a:rPr lang="pt-BR" sz="3000" dirty="0">
                <a:latin typeface="Roboto" panose="02000000000000000000" pitchFamily="2" charset="0"/>
                <a:ea typeface="Roboto" panose="02000000000000000000" pitchFamily="2" charset="0"/>
              </a:rPr>
              <a:t>, nos morros cariocas.</a:t>
            </a:r>
          </a:p>
          <a:p>
            <a:pPr>
              <a:lnSpc>
                <a:spcPct val="150000"/>
              </a:lnSpc>
            </a:pPr>
            <a:r>
              <a:rPr lang="pt-BR" sz="3000" dirty="0">
                <a:latin typeface="Roboto" panose="02000000000000000000" pitchFamily="2" charset="0"/>
                <a:ea typeface="Roboto" panose="02000000000000000000" pitchFamily="2" charset="0"/>
              </a:rPr>
              <a:t>Em 2018, passou a ser Patrimônio Cultural do Rio de Janeiro. </a:t>
            </a:r>
          </a:p>
          <a:p>
            <a:pPr>
              <a:lnSpc>
                <a:spcPct val="150000"/>
              </a:lnSpc>
            </a:pPr>
            <a:r>
              <a:rPr lang="pt-BR" sz="3000" dirty="0">
                <a:latin typeface="Roboto" panose="02000000000000000000" pitchFamily="2" charset="0"/>
                <a:ea typeface="Roboto" panose="02000000000000000000" pitchFamily="2" charset="0"/>
              </a:rPr>
              <a:t>Esse estilo de dança encanta</a:t>
            </a:r>
            <a:br>
              <a:rPr lang="pt-BR" sz="30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3000" dirty="0">
                <a:latin typeface="Roboto" panose="02000000000000000000" pitchFamily="2" charset="0"/>
                <a:ea typeface="Roboto" panose="02000000000000000000" pitchFamily="2" charset="0"/>
              </a:rPr>
              <a:t>muitos jovens brasileiros, </a:t>
            </a:r>
            <a:br>
              <a:rPr lang="pt-BR" sz="30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3000" dirty="0">
                <a:latin typeface="Roboto" panose="02000000000000000000" pitchFamily="2" charset="0"/>
                <a:ea typeface="Roboto" panose="02000000000000000000" pitchFamily="2" charset="0"/>
              </a:rPr>
              <a:t>mesclando elementos do frevo, </a:t>
            </a:r>
            <a:br>
              <a:rPr lang="pt-BR" sz="30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3000" dirty="0">
                <a:latin typeface="Roboto" panose="02000000000000000000" pitchFamily="2" charset="0"/>
                <a:ea typeface="Roboto" panose="02000000000000000000" pitchFamily="2" charset="0"/>
              </a:rPr>
              <a:t>da capoeira e do </a:t>
            </a:r>
            <a:r>
              <a:rPr lang="pt-BR" sz="3000" i="1" dirty="0">
                <a:latin typeface="Roboto" panose="02000000000000000000" pitchFamily="2" charset="0"/>
                <a:ea typeface="Roboto" panose="02000000000000000000" pitchFamily="2" charset="0"/>
              </a:rPr>
              <a:t>break</a:t>
            </a:r>
            <a:r>
              <a:rPr lang="pt-BR" sz="30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822" y="2204156"/>
            <a:ext cx="3834304" cy="380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14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5225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12800" y="2121840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6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São aquelas originadas pela tradição e expressam valores culturais ancestrais. </a:t>
            </a:r>
          </a:p>
          <a:p>
            <a:pPr>
              <a:lnSpc>
                <a:spcPct val="16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Quem as executa nem sempre tem o propósito de produzir uma obra de arte a ser vista por um espectador. </a:t>
            </a:r>
          </a:p>
          <a:p>
            <a:pPr>
              <a:lnSpc>
                <a:spcPct val="16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relação entre dança e religião é próxima até hoje. </a:t>
            </a:r>
            <a:b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Muitas  cerimônias se baseiam na arte do movimento.</a:t>
            </a:r>
          </a:p>
          <a:p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1039972" y="770109"/>
            <a:ext cx="5734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Danças étnicas</a:t>
            </a:r>
            <a:endParaRPr lang="pt-BR" sz="48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812800" y="533400"/>
            <a:ext cx="4982693" cy="1385552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5886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898" y="839413"/>
            <a:ext cx="7889608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Folguedos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2141898" y="2164976"/>
            <a:ext cx="7889608" cy="40879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marL="0" lvl="1" algn="ctr" defTabSz="4889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São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manifestações da cultura popular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que apresentam características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cênicas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envolvendo dança, música e dramatização.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Nos folguedos,  os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brincantes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(participantes) usam figurinos que encantam o público pela beleza de seus adereços.</a:t>
            </a: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pt-BR" kern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6258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1790664" y="1877998"/>
            <a:ext cx="3311797" cy="1324719"/>
            <a:chOff x="622590" y="3129"/>
            <a:chExt cx="3311797" cy="1324719"/>
          </a:xfrm>
        </p:grpSpPr>
        <p:sp>
          <p:nvSpPr>
            <p:cNvPr id="10" name="Divisa 9"/>
            <p:cNvSpPr/>
            <p:nvPr/>
          </p:nvSpPr>
          <p:spPr>
            <a:xfrm>
              <a:off x="622590" y="3129"/>
              <a:ext cx="3311797" cy="13247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Divisa 4"/>
            <p:cNvSpPr/>
            <p:nvPr/>
          </p:nvSpPr>
          <p:spPr>
            <a:xfrm>
              <a:off x="1284950" y="3129"/>
              <a:ext cx="1987078" cy="13247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20320" rIns="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200" b="1" dirty="0"/>
                <a:t>Afoxé</a:t>
              </a:r>
              <a:endParaRPr lang="pt-BR" sz="3200" b="1" kern="1200" dirty="0"/>
            </a:p>
          </p:txBody>
        </p:sp>
      </p:grpSp>
      <p:sp>
        <p:nvSpPr>
          <p:cNvPr id="13" name="Retângulo 12"/>
          <p:cNvSpPr/>
          <p:nvPr/>
        </p:nvSpPr>
        <p:spPr>
          <a:xfrm>
            <a:off x="1854199" y="516331"/>
            <a:ext cx="901350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Conheça alguns </a:t>
            </a:r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folguedos</a:t>
            </a: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4635891" y="1929851"/>
            <a:ext cx="6320242" cy="1272866"/>
            <a:chOff x="3503854" y="29055"/>
            <a:chExt cx="6320242" cy="1272866"/>
          </a:xfrm>
        </p:grpSpPr>
        <p:sp>
          <p:nvSpPr>
            <p:cNvPr id="15" name="Divisa 14"/>
            <p:cNvSpPr/>
            <p:nvPr/>
          </p:nvSpPr>
          <p:spPr>
            <a:xfrm>
              <a:off x="3503854" y="29055"/>
              <a:ext cx="6320242" cy="1272866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Divisa 4"/>
            <p:cNvSpPr/>
            <p:nvPr/>
          </p:nvSpPr>
          <p:spPr>
            <a:xfrm>
              <a:off x="4140287" y="29055"/>
              <a:ext cx="5047376" cy="1272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400" dirty="0">
                  <a:latin typeface="Roboto" panose="02000000000000000000" pitchFamily="2" charset="0"/>
                  <a:ea typeface="Roboto" panose="02000000000000000000" pitchFamily="2" charset="0"/>
                </a:rPr>
                <a:t>Dança-cortejo típica da Bahia e ligada aos rituais do candomblé.</a:t>
              </a:r>
              <a:endParaRPr lang="pt-BR" sz="2400" kern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18" name="Grupo 17"/>
          <p:cNvGrpSpPr/>
          <p:nvPr/>
        </p:nvGrpSpPr>
        <p:grpSpPr>
          <a:xfrm>
            <a:off x="1608213" y="3511469"/>
            <a:ext cx="3311797" cy="1324719"/>
            <a:chOff x="622590" y="3129"/>
            <a:chExt cx="3311797" cy="1324719"/>
          </a:xfrm>
        </p:grpSpPr>
        <p:sp>
          <p:nvSpPr>
            <p:cNvPr id="19" name="Divisa 18"/>
            <p:cNvSpPr/>
            <p:nvPr/>
          </p:nvSpPr>
          <p:spPr>
            <a:xfrm>
              <a:off x="622590" y="3129"/>
              <a:ext cx="3311797" cy="13247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Divisa 4"/>
            <p:cNvSpPr/>
            <p:nvPr/>
          </p:nvSpPr>
          <p:spPr>
            <a:xfrm>
              <a:off x="1284950" y="3129"/>
              <a:ext cx="1987078" cy="13247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20320" rIns="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200" b="1" dirty="0"/>
                <a:t>Cavalhada</a:t>
              </a:r>
              <a:endParaRPr lang="pt-BR" sz="3200" b="1" kern="1200" dirty="0"/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4635891" y="3563322"/>
            <a:ext cx="6275925" cy="1272866"/>
            <a:chOff x="3503854" y="29055"/>
            <a:chExt cx="6320242" cy="1272866"/>
          </a:xfrm>
        </p:grpSpPr>
        <p:sp>
          <p:nvSpPr>
            <p:cNvPr id="22" name="Divisa 21"/>
            <p:cNvSpPr/>
            <p:nvPr/>
          </p:nvSpPr>
          <p:spPr>
            <a:xfrm>
              <a:off x="3503854" y="29055"/>
              <a:ext cx="6320242" cy="1272866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Divisa 4"/>
            <p:cNvSpPr/>
            <p:nvPr/>
          </p:nvSpPr>
          <p:spPr>
            <a:xfrm>
              <a:off x="4140287" y="29055"/>
              <a:ext cx="5047376" cy="1272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900" kern="1200" dirty="0"/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1760612" y="5144939"/>
            <a:ext cx="3311797" cy="1324719"/>
            <a:chOff x="622590" y="3129"/>
            <a:chExt cx="3311797" cy="1324719"/>
          </a:xfrm>
        </p:grpSpPr>
        <p:sp>
          <p:nvSpPr>
            <p:cNvPr id="25" name="Divisa 24"/>
            <p:cNvSpPr/>
            <p:nvPr/>
          </p:nvSpPr>
          <p:spPr>
            <a:xfrm>
              <a:off x="622590" y="3129"/>
              <a:ext cx="3311797" cy="13247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Divisa 4"/>
            <p:cNvSpPr/>
            <p:nvPr/>
          </p:nvSpPr>
          <p:spPr>
            <a:xfrm>
              <a:off x="1284950" y="3129"/>
              <a:ext cx="1987078" cy="13247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20320" rIns="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200" b="1" kern="1200" dirty="0"/>
                <a:t>Congada</a:t>
              </a: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4777558" y="5170865"/>
            <a:ext cx="6320242" cy="1272866"/>
            <a:chOff x="3503854" y="29055"/>
            <a:chExt cx="6320242" cy="1272866"/>
          </a:xfrm>
        </p:grpSpPr>
        <p:sp>
          <p:nvSpPr>
            <p:cNvPr id="31" name="Divisa 30"/>
            <p:cNvSpPr/>
            <p:nvPr/>
          </p:nvSpPr>
          <p:spPr>
            <a:xfrm>
              <a:off x="3503854" y="29055"/>
              <a:ext cx="6320242" cy="1272866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Divisa 4"/>
            <p:cNvSpPr/>
            <p:nvPr/>
          </p:nvSpPr>
          <p:spPr>
            <a:xfrm>
              <a:off x="4281954" y="29055"/>
              <a:ext cx="5047376" cy="1272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r>
                <a:rPr lang="pt-BR" sz="2400" dirty="0">
                  <a:latin typeface="Roboto" panose="02000000000000000000" pitchFamily="2" charset="0"/>
                  <a:ea typeface="Roboto" panose="02000000000000000000" pitchFamily="2" charset="0"/>
                </a:rPr>
                <a:t>Representa a coroação dos antigos reis do Congo, na África.</a:t>
              </a:r>
              <a:endParaRPr lang="pt-BR" sz="2400" kern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33" name="Divisa 4"/>
          <p:cNvSpPr/>
          <p:nvPr/>
        </p:nvSpPr>
        <p:spPr>
          <a:xfrm>
            <a:off x="5413991" y="3282094"/>
            <a:ext cx="8389402" cy="19953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130" tIns="12065" rIns="0" bIns="12065" numCol="1" spcCol="1270" anchor="ctr" anchorCtr="0">
            <a:noAutofit/>
          </a:bodyPr>
          <a:lstStyle/>
          <a:p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 Recria cenas de batalhas medievais</a:t>
            </a:r>
            <a:b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 entre cristãos e muçulmanos.</a:t>
            </a:r>
            <a:endParaRPr lang="pt-BR" sz="2400" kern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17</a:t>
            </a:fld>
            <a:endParaRPr lang="pt-BR" dirty="0"/>
          </a:p>
        </p:txBody>
      </p:sp>
      <p:pic>
        <p:nvPicPr>
          <p:cNvPr id="2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9863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2989327" y="1042339"/>
            <a:ext cx="6528159" cy="5362975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3092358" y="2409054"/>
            <a:ext cx="642512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Músico e coreógrafo,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 trabalha com a valorização da cultura popular. Suas pesquisas artísticas mesclam ritmos e cores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das danças e folguedos nacionais.</a:t>
            </a:r>
          </a:p>
        </p:txBody>
      </p:sp>
      <p:sp>
        <p:nvSpPr>
          <p:cNvPr id="7" name="Retângulo 6"/>
          <p:cNvSpPr/>
          <p:nvPr/>
        </p:nvSpPr>
        <p:spPr>
          <a:xfrm>
            <a:off x="3129800" y="1446256"/>
            <a:ext cx="63876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Antonio Nóbrega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8894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1433558" y="2383917"/>
            <a:ext cx="8779387" cy="370779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marL="57150" lvl="1" indent="-57150" algn="ctr" defTabSz="4889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O frevo é um gênero musical e de dança,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surgido em Pernambuco  no final do século XIX.</a:t>
            </a:r>
          </a:p>
          <a:p>
            <a:pPr marL="57150" lvl="1" indent="-57150" algn="ctr" defTabSz="4889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A palavra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frevo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se refere a “ferver”.</a:t>
            </a:r>
          </a:p>
          <a:p>
            <a:pPr marL="57150" lvl="1" indent="-57150" algn="ctr" defTabSz="4889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Presente no carnaval, seu ritmo é  acelerado,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assim como seus passos de dança.</a:t>
            </a:r>
            <a:endParaRPr lang="pt-BR" sz="2800" kern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1433559" y="804641"/>
            <a:ext cx="8779387" cy="1392243"/>
            <a:chOff x="622590" y="3129"/>
            <a:chExt cx="3311797" cy="1324719"/>
          </a:xfrm>
        </p:grpSpPr>
        <p:sp>
          <p:nvSpPr>
            <p:cNvPr id="6" name="Divisa 5"/>
            <p:cNvSpPr/>
            <p:nvPr/>
          </p:nvSpPr>
          <p:spPr>
            <a:xfrm>
              <a:off x="622590" y="3129"/>
              <a:ext cx="3311797" cy="13247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Divisa 4"/>
            <p:cNvSpPr/>
            <p:nvPr/>
          </p:nvSpPr>
          <p:spPr>
            <a:xfrm>
              <a:off x="900156" y="327522"/>
              <a:ext cx="2650440" cy="5934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20320" rIns="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br>
                <a:rPr lang="pt-BR" sz="4800" b="1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br>
                <a:rPr lang="pt-BR" sz="4800" b="1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br>
                <a:rPr lang="pt-BR" sz="4800" b="1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r>
                <a:rPr lang="pt-BR" sz="4800" b="1" dirty="0">
                  <a:latin typeface="Roboto" panose="02000000000000000000" pitchFamily="2" charset="0"/>
                  <a:ea typeface="Roboto" panose="02000000000000000000" pitchFamily="2" charset="0"/>
                </a:rPr>
                <a:t>O frevo e o calor popular</a:t>
              </a:r>
              <a:br>
                <a:rPr lang="pt-BR" sz="4800" b="1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br>
                <a:rPr lang="pt-BR" sz="4800" b="1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br>
                <a:rPr lang="pt-BR" sz="48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endParaRPr lang="pt-BR" sz="4800" b="1" kern="1200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19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1049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07583" y="2199112"/>
            <a:ext cx="10187189" cy="43513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Misto de música, dança e luta, é uma expressão cultural relacionada aos africanos que foram escravizados no Brasil. </a:t>
            </a:r>
          </a:p>
          <a:p>
            <a:pPr>
              <a:lnSpc>
                <a:spcPct val="15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É praticada em uma roda de jogadores e músicos. </a:t>
            </a:r>
            <a:b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ritmo da roda é determinado pelo berimbau.</a:t>
            </a:r>
          </a:p>
          <a:p>
            <a:pPr>
              <a:lnSpc>
                <a:spcPct val="15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Desde 2014 a capoeira é reconhecida como Patrimônio Cultural Imaterial da Humanidade.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 txBox="1">
            <a:spLocks/>
          </p:cNvSpPr>
          <p:nvPr/>
        </p:nvSpPr>
        <p:spPr>
          <a:xfrm>
            <a:off x="3979572" y="648461"/>
            <a:ext cx="4254141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Capoeira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9987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Dança artística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798491" y="1682958"/>
            <a:ext cx="10198100" cy="1384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É aquela que explora os movimentos e os limites da expressão corporal para criar arte.</a:t>
            </a:r>
            <a:endParaRPr lang="pt-BR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798491" y="3219658"/>
            <a:ext cx="10198100" cy="1384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Não é motivada por um ritual de celebração, mas por temas e ideias propostos pelos dançarinos e coreógrafos. </a:t>
            </a:r>
            <a:endParaRPr lang="pt-BR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798491" y="4967689"/>
            <a:ext cx="10198100" cy="1384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Na dança artística, os movimentos cotidianos podem ser explorados e convertidos em elementos expressivos.</a:t>
            </a:r>
          </a:p>
          <a:p>
            <a:pPr algn="ctr"/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pt-BR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915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1107584" y="2324638"/>
            <a:ext cx="10187188" cy="40504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 bailarino brasileiro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Klauss Vianna 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(1928-1992) não se interessava pela realização de passos virtuosos e difíceis. </a:t>
            </a:r>
            <a:b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Em sua técnica de dança, ele valorizava a busca pela consciência corporal de cada movimento. 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Para ele, todos podiam encontrar sua própria dança pessoal, expressando sua individualidade.</a:t>
            </a:r>
          </a:p>
        </p:txBody>
      </p:sp>
      <p:sp>
        <p:nvSpPr>
          <p:cNvPr id="6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3020476" y="752098"/>
            <a:ext cx="6329251" cy="1310872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3021607" y="765400"/>
            <a:ext cx="63443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4889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</a:pPr>
            <a:r>
              <a:rPr lang="pt-BR" sz="4800" b="1" dirty="0">
                <a:latin typeface="Roboto" panose="02000000000000000000" pitchFamily="2" charset="0"/>
                <a:ea typeface="Roboto" panose="02000000000000000000" pitchFamily="2" charset="0"/>
              </a:rPr>
              <a:t>O corpo se expressa</a:t>
            </a:r>
            <a:endParaRPr lang="pt-BR" sz="4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26802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1144</Words>
  <Application>Microsoft Office PowerPoint</Application>
  <PresentationFormat>Widescreen</PresentationFormat>
  <Paragraphs>107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Roboto</vt:lpstr>
      <vt:lpstr>RobotoBR</vt:lpstr>
      <vt:lpstr>Tema do Office</vt:lpstr>
      <vt:lpstr> Unidade 3 – Capítulo 5</vt:lpstr>
      <vt:lpstr>Artes cênicas</vt:lpstr>
      <vt:lpstr>No Teatro, o ator é a pessoa que utiliza o corpo  para interpretar uma ação dramática.</vt:lpstr>
      <vt:lpstr>Apresentação do PowerPoint</vt:lpstr>
      <vt:lpstr>Apresentação do PowerPoint</vt:lpstr>
      <vt:lpstr>  Diversas formas de teatro e dança ao redor do mundo tiveram  origem em cerimônias e festas religiosas.  </vt:lpstr>
      <vt:lpstr>Apresentação do PowerPoint</vt:lpstr>
      <vt:lpstr>Apresentação do PowerPoint</vt:lpstr>
      <vt:lpstr>Teatro de animação</vt:lpstr>
      <vt:lpstr>Apresentação do PowerPoint</vt:lpstr>
      <vt:lpstr> Cia. de Teatro Giramundo </vt:lpstr>
      <vt:lpstr> Unidade 3 – Capítulo 6</vt:lpstr>
      <vt:lpstr>Apresentação do PowerPoint</vt:lpstr>
      <vt:lpstr> O passinho </vt:lpstr>
      <vt:lpstr>Apresentação do PowerPoint</vt:lpstr>
      <vt:lpstr>Folguedos</vt:lpstr>
      <vt:lpstr>Apresentação do PowerPoint</vt:lpstr>
      <vt:lpstr>Apresentação do PowerPoint</vt:lpstr>
      <vt:lpstr>Apresentação do PowerPoint</vt:lpstr>
      <vt:lpstr>Apresentação do PowerPoint</vt:lpstr>
      <vt:lpstr>Dança artística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3 – Capítulo 5</dc:title>
  <dc:creator>João Paulo Bortoluci</dc:creator>
  <cp:lastModifiedBy>João Paulo Bortoluci</cp:lastModifiedBy>
  <cp:revision>1</cp:revision>
  <dcterms:created xsi:type="dcterms:W3CDTF">2020-04-02T20:02:38Z</dcterms:created>
  <dcterms:modified xsi:type="dcterms:W3CDTF">2020-04-02T20:08:57Z</dcterms:modified>
</cp:coreProperties>
</file>