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12" r:id="rId2"/>
    <p:sldId id="270" r:id="rId3"/>
    <p:sldId id="271" r:id="rId4"/>
    <p:sldId id="272" r:id="rId5"/>
    <p:sldId id="273" r:id="rId6"/>
    <p:sldId id="274" r:id="rId7"/>
    <p:sldId id="275" r:id="rId8"/>
    <p:sldId id="276" r:id="rId9"/>
    <p:sldId id="278" r:id="rId10"/>
    <p:sldId id="313" r:id="rId11"/>
    <p:sldId id="336" r:id="rId12"/>
    <p:sldId id="337" r:id="rId13"/>
    <p:sldId id="338" r:id="rId14"/>
    <p:sldId id="339" r:id="rId15"/>
    <p:sldId id="340" r:id="rId16"/>
    <p:sldId id="341" r:id="rId17"/>
    <p:sldId id="277" r:id="rId18"/>
    <p:sldId id="342" r:id="rId19"/>
    <p:sldId id="279" r:id="rId20"/>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67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FA8D97-7E85-4C34-8953-1CA4AB699387}"/>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D694EA5F-F3CD-4F3E-884F-98E070EA0AA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95DCD521-2E0F-4C81-8E90-869569EE3481}"/>
              </a:ext>
            </a:extLst>
          </p:cNvPr>
          <p:cNvSpPr>
            <a:spLocks noGrp="1"/>
          </p:cNvSpPr>
          <p:nvPr>
            <p:ph type="dt" sz="half" idx="10"/>
          </p:nvPr>
        </p:nvSpPr>
        <p:spPr/>
        <p:txBody>
          <a:bodyPr/>
          <a:lstStyle/>
          <a:p>
            <a:fld id="{F1D26DAC-0E94-4FDF-91FA-415837125626}" type="datetimeFigureOut">
              <a:rPr lang="pt-BR" smtClean="0"/>
              <a:t>03/04/2020</a:t>
            </a:fld>
            <a:endParaRPr lang="pt-BR"/>
          </a:p>
        </p:txBody>
      </p:sp>
      <p:sp>
        <p:nvSpPr>
          <p:cNvPr id="5" name="Espaço Reservado para Rodapé 4">
            <a:extLst>
              <a:ext uri="{FF2B5EF4-FFF2-40B4-BE49-F238E27FC236}">
                <a16:creationId xmlns:a16="http://schemas.microsoft.com/office/drawing/2014/main" id="{6B2A8DB4-3CB3-48AC-8CCC-18AD8BA81ADA}"/>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740C35E6-FBF3-4D18-B3F8-65A2C6196841}"/>
              </a:ext>
            </a:extLst>
          </p:cNvPr>
          <p:cNvSpPr>
            <a:spLocks noGrp="1"/>
          </p:cNvSpPr>
          <p:nvPr>
            <p:ph type="sldNum" sz="quarter" idx="12"/>
          </p:nvPr>
        </p:nvSpPr>
        <p:spPr/>
        <p:txBody>
          <a:bodyPr/>
          <a:lstStyle/>
          <a:p>
            <a:fld id="{BB12C5C1-4926-4A7C-B6AE-1BC9B43A99AA}" type="slidenum">
              <a:rPr lang="pt-BR" smtClean="0"/>
              <a:t>‹nº›</a:t>
            </a:fld>
            <a:endParaRPr lang="pt-BR"/>
          </a:p>
        </p:txBody>
      </p:sp>
    </p:spTree>
    <p:extLst>
      <p:ext uri="{BB962C8B-B14F-4D97-AF65-F5344CB8AC3E}">
        <p14:creationId xmlns:p14="http://schemas.microsoft.com/office/powerpoint/2010/main" val="3015197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B05203-38D5-40FF-92F2-14B0E85C25E3}"/>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802CEF19-4C51-4E17-93A5-546DC273D16E}"/>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A02CD731-6802-41B4-AB7A-A43962C7016F}"/>
              </a:ext>
            </a:extLst>
          </p:cNvPr>
          <p:cNvSpPr>
            <a:spLocks noGrp="1"/>
          </p:cNvSpPr>
          <p:nvPr>
            <p:ph type="dt" sz="half" idx="10"/>
          </p:nvPr>
        </p:nvSpPr>
        <p:spPr/>
        <p:txBody>
          <a:bodyPr/>
          <a:lstStyle/>
          <a:p>
            <a:fld id="{F1D26DAC-0E94-4FDF-91FA-415837125626}" type="datetimeFigureOut">
              <a:rPr lang="pt-BR" smtClean="0"/>
              <a:t>03/04/2020</a:t>
            </a:fld>
            <a:endParaRPr lang="pt-BR"/>
          </a:p>
        </p:txBody>
      </p:sp>
      <p:sp>
        <p:nvSpPr>
          <p:cNvPr id="5" name="Espaço Reservado para Rodapé 4">
            <a:extLst>
              <a:ext uri="{FF2B5EF4-FFF2-40B4-BE49-F238E27FC236}">
                <a16:creationId xmlns:a16="http://schemas.microsoft.com/office/drawing/2014/main" id="{8959AB4A-25D9-413A-8B17-E1890C9104D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C22F2D55-6AD8-4270-BB29-8E0C54598F70}"/>
              </a:ext>
            </a:extLst>
          </p:cNvPr>
          <p:cNvSpPr>
            <a:spLocks noGrp="1"/>
          </p:cNvSpPr>
          <p:nvPr>
            <p:ph type="sldNum" sz="quarter" idx="12"/>
          </p:nvPr>
        </p:nvSpPr>
        <p:spPr/>
        <p:txBody>
          <a:bodyPr/>
          <a:lstStyle/>
          <a:p>
            <a:fld id="{BB12C5C1-4926-4A7C-B6AE-1BC9B43A99AA}" type="slidenum">
              <a:rPr lang="pt-BR" smtClean="0"/>
              <a:t>‹nº›</a:t>
            </a:fld>
            <a:endParaRPr lang="pt-BR"/>
          </a:p>
        </p:txBody>
      </p:sp>
    </p:spTree>
    <p:extLst>
      <p:ext uri="{BB962C8B-B14F-4D97-AF65-F5344CB8AC3E}">
        <p14:creationId xmlns:p14="http://schemas.microsoft.com/office/powerpoint/2010/main" val="386772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068C78E-7EA1-4C2B-948E-31149DD7A31F}"/>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CF2CE2C4-106B-4E3B-AC9C-551EAD9C46A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8D6AD1FF-2272-4CFC-8A83-E647453B6B3C}"/>
              </a:ext>
            </a:extLst>
          </p:cNvPr>
          <p:cNvSpPr>
            <a:spLocks noGrp="1"/>
          </p:cNvSpPr>
          <p:nvPr>
            <p:ph type="dt" sz="half" idx="10"/>
          </p:nvPr>
        </p:nvSpPr>
        <p:spPr/>
        <p:txBody>
          <a:bodyPr/>
          <a:lstStyle/>
          <a:p>
            <a:fld id="{F1D26DAC-0E94-4FDF-91FA-415837125626}" type="datetimeFigureOut">
              <a:rPr lang="pt-BR" smtClean="0"/>
              <a:t>03/04/2020</a:t>
            </a:fld>
            <a:endParaRPr lang="pt-BR"/>
          </a:p>
        </p:txBody>
      </p:sp>
      <p:sp>
        <p:nvSpPr>
          <p:cNvPr id="5" name="Espaço Reservado para Rodapé 4">
            <a:extLst>
              <a:ext uri="{FF2B5EF4-FFF2-40B4-BE49-F238E27FC236}">
                <a16:creationId xmlns:a16="http://schemas.microsoft.com/office/drawing/2014/main" id="{DA88338E-312E-4AD3-909F-A6E0E3CAA1AC}"/>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ECB3ED5C-9E22-4AF6-A3A6-96CDFA11284C}"/>
              </a:ext>
            </a:extLst>
          </p:cNvPr>
          <p:cNvSpPr>
            <a:spLocks noGrp="1"/>
          </p:cNvSpPr>
          <p:nvPr>
            <p:ph type="sldNum" sz="quarter" idx="12"/>
          </p:nvPr>
        </p:nvSpPr>
        <p:spPr/>
        <p:txBody>
          <a:bodyPr/>
          <a:lstStyle/>
          <a:p>
            <a:fld id="{BB12C5C1-4926-4A7C-B6AE-1BC9B43A99AA}" type="slidenum">
              <a:rPr lang="pt-BR" smtClean="0"/>
              <a:t>‹nº›</a:t>
            </a:fld>
            <a:endParaRPr lang="pt-BR"/>
          </a:p>
        </p:txBody>
      </p:sp>
    </p:spTree>
    <p:extLst>
      <p:ext uri="{BB962C8B-B14F-4D97-AF65-F5344CB8AC3E}">
        <p14:creationId xmlns:p14="http://schemas.microsoft.com/office/powerpoint/2010/main" val="8021448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C8F55C-35A7-4797-A530-BDF2E7A9D097}"/>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AB24CE81-9A2F-463A-995F-744F78B0AE2D}"/>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C8C2C272-4294-4319-8246-3A4D2F6C0239}"/>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FFE54359-82CD-4D5A-98C2-5EBE67B1389C}"/>
              </a:ext>
            </a:extLst>
          </p:cNvPr>
          <p:cNvSpPr>
            <a:spLocks noGrp="1"/>
          </p:cNvSpPr>
          <p:nvPr>
            <p:ph type="dt" sz="half" idx="10"/>
          </p:nvPr>
        </p:nvSpPr>
        <p:spPr/>
        <p:txBody>
          <a:bodyPr/>
          <a:lstStyle/>
          <a:p>
            <a:fld id="{F1D26DAC-0E94-4FDF-91FA-415837125626}" type="datetimeFigureOut">
              <a:rPr lang="pt-BR" smtClean="0"/>
              <a:t>03/04/2020</a:t>
            </a:fld>
            <a:endParaRPr lang="pt-BR"/>
          </a:p>
        </p:txBody>
      </p:sp>
      <p:sp>
        <p:nvSpPr>
          <p:cNvPr id="6" name="Espaço Reservado para Rodapé 5">
            <a:extLst>
              <a:ext uri="{FF2B5EF4-FFF2-40B4-BE49-F238E27FC236}">
                <a16:creationId xmlns:a16="http://schemas.microsoft.com/office/drawing/2014/main" id="{C98BF762-214A-4FEF-9613-681EC0CF75FC}"/>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CA11E088-D48C-4A7A-BFA1-4C4A8CE00599}"/>
              </a:ext>
            </a:extLst>
          </p:cNvPr>
          <p:cNvSpPr>
            <a:spLocks noGrp="1"/>
          </p:cNvSpPr>
          <p:nvPr>
            <p:ph type="sldNum" sz="quarter" idx="12"/>
          </p:nvPr>
        </p:nvSpPr>
        <p:spPr/>
        <p:txBody>
          <a:bodyPr/>
          <a:lstStyle/>
          <a:p>
            <a:fld id="{BB12C5C1-4926-4A7C-B6AE-1BC9B43A99AA}" type="slidenum">
              <a:rPr lang="pt-BR" smtClean="0"/>
              <a:t>‹nº›</a:t>
            </a:fld>
            <a:endParaRPr lang="pt-BR"/>
          </a:p>
        </p:txBody>
      </p:sp>
    </p:spTree>
    <p:extLst>
      <p:ext uri="{BB962C8B-B14F-4D97-AF65-F5344CB8AC3E}">
        <p14:creationId xmlns:p14="http://schemas.microsoft.com/office/powerpoint/2010/main" val="860083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2AC775-CAC5-441D-B9C7-9726138D9DD3}"/>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483978CE-494F-4888-BD65-316B2F1947A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A35887B3-629C-4791-9C85-E250407448DB}"/>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344A0ACE-4959-4ECD-B210-7B56C3AD1A3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D0587AC0-B747-4149-9646-120BD21AF231}"/>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EDB92C19-867C-45CE-AE93-3D8D7E4DB3E8}"/>
              </a:ext>
            </a:extLst>
          </p:cNvPr>
          <p:cNvSpPr>
            <a:spLocks noGrp="1"/>
          </p:cNvSpPr>
          <p:nvPr>
            <p:ph type="dt" sz="half" idx="10"/>
          </p:nvPr>
        </p:nvSpPr>
        <p:spPr/>
        <p:txBody>
          <a:bodyPr/>
          <a:lstStyle/>
          <a:p>
            <a:fld id="{F1D26DAC-0E94-4FDF-91FA-415837125626}" type="datetimeFigureOut">
              <a:rPr lang="pt-BR" smtClean="0"/>
              <a:t>03/04/2020</a:t>
            </a:fld>
            <a:endParaRPr lang="pt-BR"/>
          </a:p>
        </p:txBody>
      </p:sp>
      <p:sp>
        <p:nvSpPr>
          <p:cNvPr id="8" name="Espaço Reservado para Rodapé 7">
            <a:extLst>
              <a:ext uri="{FF2B5EF4-FFF2-40B4-BE49-F238E27FC236}">
                <a16:creationId xmlns:a16="http://schemas.microsoft.com/office/drawing/2014/main" id="{C02BE27D-72FD-4C57-809A-36BB15F07712}"/>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21CEE868-A0A0-4C6E-9881-5FDA7B7D273D}"/>
              </a:ext>
            </a:extLst>
          </p:cNvPr>
          <p:cNvSpPr>
            <a:spLocks noGrp="1"/>
          </p:cNvSpPr>
          <p:nvPr>
            <p:ph type="sldNum" sz="quarter" idx="12"/>
          </p:nvPr>
        </p:nvSpPr>
        <p:spPr/>
        <p:txBody>
          <a:bodyPr/>
          <a:lstStyle/>
          <a:p>
            <a:fld id="{BB12C5C1-4926-4A7C-B6AE-1BC9B43A99AA}" type="slidenum">
              <a:rPr lang="pt-BR" smtClean="0"/>
              <a:t>‹nº›</a:t>
            </a:fld>
            <a:endParaRPr lang="pt-BR"/>
          </a:p>
        </p:txBody>
      </p:sp>
    </p:spTree>
    <p:extLst>
      <p:ext uri="{BB962C8B-B14F-4D97-AF65-F5344CB8AC3E}">
        <p14:creationId xmlns:p14="http://schemas.microsoft.com/office/powerpoint/2010/main" val="9734006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723AB5-9D70-4064-8FA4-1965273895B0}"/>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5A787719-3CEC-4120-A94C-6531956C497E}"/>
              </a:ext>
            </a:extLst>
          </p:cNvPr>
          <p:cNvSpPr>
            <a:spLocks noGrp="1"/>
          </p:cNvSpPr>
          <p:nvPr>
            <p:ph type="dt" sz="half" idx="10"/>
          </p:nvPr>
        </p:nvSpPr>
        <p:spPr/>
        <p:txBody>
          <a:bodyPr/>
          <a:lstStyle/>
          <a:p>
            <a:fld id="{F1D26DAC-0E94-4FDF-91FA-415837125626}" type="datetimeFigureOut">
              <a:rPr lang="pt-BR" smtClean="0"/>
              <a:t>03/04/2020</a:t>
            </a:fld>
            <a:endParaRPr lang="pt-BR"/>
          </a:p>
        </p:txBody>
      </p:sp>
      <p:sp>
        <p:nvSpPr>
          <p:cNvPr id="4" name="Espaço Reservado para Rodapé 3">
            <a:extLst>
              <a:ext uri="{FF2B5EF4-FFF2-40B4-BE49-F238E27FC236}">
                <a16:creationId xmlns:a16="http://schemas.microsoft.com/office/drawing/2014/main" id="{F48CFF21-4965-4BB2-A892-7C18320C675C}"/>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ADA4B6DC-50AD-424F-A5B5-D9F99EC44973}"/>
              </a:ext>
            </a:extLst>
          </p:cNvPr>
          <p:cNvSpPr>
            <a:spLocks noGrp="1"/>
          </p:cNvSpPr>
          <p:nvPr>
            <p:ph type="sldNum" sz="quarter" idx="12"/>
          </p:nvPr>
        </p:nvSpPr>
        <p:spPr/>
        <p:txBody>
          <a:bodyPr/>
          <a:lstStyle/>
          <a:p>
            <a:fld id="{BB12C5C1-4926-4A7C-B6AE-1BC9B43A99AA}" type="slidenum">
              <a:rPr lang="pt-BR" smtClean="0"/>
              <a:t>‹nº›</a:t>
            </a:fld>
            <a:endParaRPr lang="pt-BR"/>
          </a:p>
        </p:txBody>
      </p:sp>
    </p:spTree>
    <p:extLst>
      <p:ext uri="{BB962C8B-B14F-4D97-AF65-F5344CB8AC3E}">
        <p14:creationId xmlns:p14="http://schemas.microsoft.com/office/powerpoint/2010/main" val="22364987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E2D45D8D-2FEF-4744-BE79-A35049B6F4CF}"/>
              </a:ext>
            </a:extLst>
          </p:cNvPr>
          <p:cNvSpPr>
            <a:spLocks noGrp="1"/>
          </p:cNvSpPr>
          <p:nvPr>
            <p:ph type="dt" sz="half" idx="10"/>
          </p:nvPr>
        </p:nvSpPr>
        <p:spPr/>
        <p:txBody>
          <a:bodyPr/>
          <a:lstStyle/>
          <a:p>
            <a:fld id="{F1D26DAC-0E94-4FDF-91FA-415837125626}" type="datetimeFigureOut">
              <a:rPr lang="pt-BR" smtClean="0"/>
              <a:t>03/04/2020</a:t>
            </a:fld>
            <a:endParaRPr lang="pt-BR"/>
          </a:p>
        </p:txBody>
      </p:sp>
      <p:sp>
        <p:nvSpPr>
          <p:cNvPr id="3" name="Espaço Reservado para Rodapé 2">
            <a:extLst>
              <a:ext uri="{FF2B5EF4-FFF2-40B4-BE49-F238E27FC236}">
                <a16:creationId xmlns:a16="http://schemas.microsoft.com/office/drawing/2014/main" id="{F26B0C5A-EB7C-4216-BE09-4DF3BD5F81BF}"/>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0F5BD983-2A6F-4EEF-8525-A21ECBD40622}"/>
              </a:ext>
            </a:extLst>
          </p:cNvPr>
          <p:cNvSpPr>
            <a:spLocks noGrp="1"/>
          </p:cNvSpPr>
          <p:nvPr>
            <p:ph type="sldNum" sz="quarter" idx="12"/>
          </p:nvPr>
        </p:nvSpPr>
        <p:spPr/>
        <p:txBody>
          <a:bodyPr/>
          <a:lstStyle/>
          <a:p>
            <a:fld id="{BB12C5C1-4926-4A7C-B6AE-1BC9B43A99AA}" type="slidenum">
              <a:rPr lang="pt-BR" smtClean="0"/>
              <a:t>‹nº›</a:t>
            </a:fld>
            <a:endParaRPr lang="pt-BR"/>
          </a:p>
        </p:txBody>
      </p:sp>
    </p:spTree>
    <p:extLst>
      <p:ext uri="{BB962C8B-B14F-4D97-AF65-F5344CB8AC3E}">
        <p14:creationId xmlns:p14="http://schemas.microsoft.com/office/powerpoint/2010/main" val="19716767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594020B-A8B2-4AB0-AE81-41C8A5EE1866}"/>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6E512989-3547-4558-9FA8-E09BCDB81DC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846B603F-E4DB-467D-9E45-CB6DC30D1B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2A67AE03-A33E-45AB-A89D-BE0339D3BA77}"/>
              </a:ext>
            </a:extLst>
          </p:cNvPr>
          <p:cNvSpPr>
            <a:spLocks noGrp="1"/>
          </p:cNvSpPr>
          <p:nvPr>
            <p:ph type="dt" sz="half" idx="10"/>
          </p:nvPr>
        </p:nvSpPr>
        <p:spPr/>
        <p:txBody>
          <a:bodyPr/>
          <a:lstStyle/>
          <a:p>
            <a:fld id="{F1D26DAC-0E94-4FDF-91FA-415837125626}" type="datetimeFigureOut">
              <a:rPr lang="pt-BR" smtClean="0"/>
              <a:t>03/04/2020</a:t>
            </a:fld>
            <a:endParaRPr lang="pt-BR"/>
          </a:p>
        </p:txBody>
      </p:sp>
      <p:sp>
        <p:nvSpPr>
          <p:cNvPr id="6" name="Espaço Reservado para Rodapé 5">
            <a:extLst>
              <a:ext uri="{FF2B5EF4-FFF2-40B4-BE49-F238E27FC236}">
                <a16:creationId xmlns:a16="http://schemas.microsoft.com/office/drawing/2014/main" id="{8D78FE6F-2318-4F64-A8DC-61C79DF526D0}"/>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DEFDFD1C-C4D1-464F-807E-3C80D3064244}"/>
              </a:ext>
            </a:extLst>
          </p:cNvPr>
          <p:cNvSpPr>
            <a:spLocks noGrp="1"/>
          </p:cNvSpPr>
          <p:nvPr>
            <p:ph type="sldNum" sz="quarter" idx="12"/>
          </p:nvPr>
        </p:nvSpPr>
        <p:spPr/>
        <p:txBody>
          <a:bodyPr/>
          <a:lstStyle/>
          <a:p>
            <a:fld id="{BB12C5C1-4926-4A7C-B6AE-1BC9B43A99AA}" type="slidenum">
              <a:rPr lang="pt-BR" smtClean="0"/>
              <a:t>‹nº›</a:t>
            </a:fld>
            <a:endParaRPr lang="pt-BR"/>
          </a:p>
        </p:txBody>
      </p:sp>
    </p:spTree>
    <p:extLst>
      <p:ext uri="{BB962C8B-B14F-4D97-AF65-F5344CB8AC3E}">
        <p14:creationId xmlns:p14="http://schemas.microsoft.com/office/powerpoint/2010/main" val="40164002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804F83-F963-439F-917F-763B8303136D}"/>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A75858D4-2D6D-4474-82CD-5E26AE3B402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81731029-29EC-42E9-9B09-473F8CC9E5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B9D176A8-43FE-46B4-9044-B2A9068C86D9}"/>
              </a:ext>
            </a:extLst>
          </p:cNvPr>
          <p:cNvSpPr>
            <a:spLocks noGrp="1"/>
          </p:cNvSpPr>
          <p:nvPr>
            <p:ph type="dt" sz="half" idx="10"/>
          </p:nvPr>
        </p:nvSpPr>
        <p:spPr/>
        <p:txBody>
          <a:bodyPr/>
          <a:lstStyle/>
          <a:p>
            <a:fld id="{F1D26DAC-0E94-4FDF-91FA-415837125626}" type="datetimeFigureOut">
              <a:rPr lang="pt-BR" smtClean="0"/>
              <a:t>03/04/2020</a:t>
            </a:fld>
            <a:endParaRPr lang="pt-BR"/>
          </a:p>
        </p:txBody>
      </p:sp>
      <p:sp>
        <p:nvSpPr>
          <p:cNvPr id="6" name="Espaço Reservado para Rodapé 5">
            <a:extLst>
              <a:ext uri="{FF2B5EF4-FFF2-40B4-BE49-F238E27FC236}">
                <a16:creationId xmlns:a16="http://schemas.microsoft.com/office/drawing/2014/main" id="{78CB1BE7-294D-4F0F-8A4D-558CDEA9C2EE}"/>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C7E9A3F0-BE9F-422C-B4B4-BF353C93F3A9}"/>
              </a:ext>
            </a:extLst>
          </p:cNvPr>
          <p:cNvSpPr>
            <a:spLocks noGrp="1"/>
          </p:cNvSpPr>
          <p:nvPr>
            <p:ph type="sldNum" sz="quarter" idx="12"/>
          </p:nvPr>
        </p:nvSpPr>
        <p:spPr/>
        <p:txBody>
          <a:bodyPr/>
          <a:lstStyle/>
          <a:p>
            <a:fld id="{BB12C5C1-4926-4A7C-B6AE-1BC9B43A99AA}" type="slidenum">
              <a:rPr lang="pt-BR" smtClean="0"/>
              <a:t>‹nº›</a:t>
            </a:fld>
            <a:endParaRPr lang="pt-BR"/>
          </a:p>
        </p:txBody>
      </p:sp>
    </p:spTree>
    <p:extLst>
      <p:ext uri="{BB962C8B-B14F-4D97-AF65-F5344CB8AC3E}">
        <p14:creationId xmlns:p14="http://schemas.microsoft.com/office/powerpoint/2010/main" val="1592000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11C455-41FF-4958-8753-FAB748A1B1B6}"/>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948A5367-2C7A-495D-ADE6-6BA6DFE8E008}"/>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58A24FF1-5A1D-43F9-BEFC-3C49389FAFAA}"/>
              </a:ext>
            </a:extLst>
          </p:cNvPr>
          <p:cNvSpPr>
            <a:spLocks noGrp="1"/>
          </p:cNvSpPr>
          <p:nvPr>
            <p:ph type="dt" sz="half" idx="10"/>
          </p:nvPr>
        </p:nvSpPr>
        <p:spPr/>
        <p:txBody>
          <a:bodyPr/>
          <a:lstStyle/>
          <a:p>
            <a:fld id="{F1D26DAC-0E94-4FDF-91FA-415837125626}" type="datetimeFigureOut">
              <a:rPr lang="pt-BR" smtClean="0"/>
              <a:t>03/04/2020</a:t>
            </a:fld>
            <a:endParaRPr lang="pt-BR"/>
          </a:p>
        </p:txBody>
      </p:sp>
      <p:sp>
        <p:nvSpPr>
          <p:cNvPr id="5" name="Espaço Reservado para Rodapé 4">
            <a:extLst>
              <a:ext uri="{FF2B5EF4-FFF2-40B4-BE49-F238E27FC236}">
                <a16:creationId xmlns:a16="http://schemas.microsoft.com/office/drawing/2014/main" id="{94A3C13A-A3F8-49BE-8192-6B955717585B}"/>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22D15CD-886B-44DD-A633-843E1EEB5A7C}"/>
              </a:ext>
            </a:extLst>
          </p:cNvPr>
          <p:cNvSpPr>
            <a:spLocks noGrp="1"/>
          </p:cNvSpPr>
          <p:nvPr>
            <p:ph type="sldNum" sz="quarter" idx="12"/>
          </p:nvPr>
        </p:nvSpPr>
        <p:spPr/>
        <p:txBody>
          <a:bodyPr/>
          <a:lstStyle/>
          <a:p>
            <a:fld id="{BB12C5C1-4926-4A7C-B6AE-1BC9B43A99AA}" type="slidenum">
              <a:rPr lang="pt-BR" smtClean="0"/>
              <a:t>‹nº›</a:t>
            </a:fld>
            <a:endParaRPr lang="pt-BR"/>
          </a:p>
        </p:txBody>
      </p:sp>
    </p:spTree>
    <p:extLst>
      <p:ext uri="{BB962C8B-B14F-4D97-AF65-F5344CB8AC3E}">
        <p14:creationId xmlns:p14="http://schemas.microsoft.com/office/powerpoint/2010/main" val="22491219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D24555C-82CD-46C3-AC27-0B0B4C2139D3}"/>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5C780D60-C485-4CAF-843B-57E8883ED462}"/>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D57A2349-0EA3-4633-AB6E-2C5042F99BAE}"/>
              </a:ext>
            </a:extLst>
          </p:cNvPr>
          <p:cNvSpPr>
            <a:spLocks noGrp="1"/>
          </p:cNvSpPr>
          <p:nvPr>
            <p:ph type="dt" sz="half" idx="10"/>
          </p:nvPr>
        </p:nvSpPr>
        <p:spPr/>
        <p:txBody>
          <a:bodyPr/>
          <a:lstStyle/>
          <a:p>
            <a:fld id="{F1D26DAC-0E94-4FDF-91FA-415837125626}" type="datetimeFigureOut">
              <a:rPr lang="pt-BR" smtClean="0"/>
              <a:t>03/04/2020</a:t>
            </a:fld>
            <a:endParaRPr lang="pt-BR"/>
          </a:p>
        </p:txBody>
      </p:sp>
      <p:sp>
        <p:nvSpPr>
          <p:cNvPr id="5" name="Espaço Reservado para Rodapé 4">
            <a:extLst>
              <a:ext uri="{FF2B5EF4-FFF2-40B4-BE49-F238E27FC236}">
                <a16:creationId xmlns:a16="http://schemas.microsoft.com/office/drawing/2014/main" id="{9796E293-8B3C-4B11-9E5A-553E1A02D28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5E141F10-6627-4453-A4A2-EFCFE34E31BE}"/>
              </a:ext>
            </a:extLst>
          </p:cNvPr>
          <p:cNvSpPr>
            <a:spLocks noGrp="1"/>
          </p:cNvSpPr>
          <p:nvPr>
            <p:ph type="sldNum" sz="quarter" idx="12"/>
          </p:nvPr>
        </p:nvSpPr>
        <p:spPr/>
        <p:txBody>
          <a:bodyPr/>
          <a:lstStyle/>
          <a:p>
            <a:fld id="{BB12C5C1-4926-4A7C-B6AE-1BC9B43A99AA}" type="slidenum">
              <a:rPr lang="pt-BR" smtClean="0"/>
              <a:t>‹nº›</a:t>
            </a:fld>
            <a:endParaRPr lang="pt-BR"/>
          </a:p>
        </p:txBody>
      </p:sp>
    </p:spTree>
    <p:extLst>
      <p:ext uri="{BB962C8B-B14F-4D97-AF65-F5344CB8AC3E}">
        <p14:creationId xmlns:p14="http://schemas.microsoft.com/office/powerpoint/2010/main" val="17385464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AF1F0CEE-1CCF-4DED-8199-3563F34E310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3E46BC49-EFB0-4EC9-B9CF-003F1157DE1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42F6DC7D-7DAE-4D9E-BB6A-01FFAF2764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1D26DAC-0E94-4FDF-91FA-415837125626}" type="datetimeFigureOut">
              <a:rPr lang="pt-BR" smtClean="0"/>
              <a:t>03/04/2020</a:t>
            </a:fld>
            <a:endParaRPr lang="pt-BR"/>
          </a:p>
        </p:txBody>
      </p:sp>
      <p:sp>
        <p:nvSpPr>
          <p:cNvPr id="5" name="Espaço Reservado para Rodapé 4">
            <a:extLst>
              <a:ext uri="{FF2B5EF4-FFF2-40B4-BE49-F238E27FC236}">
                <a16:creationId xmlns:a16="http://schemas.microsoft.com/office/drawing/2014/main" id="{D4BE1CAF-97B0-4012-8C6D-6E030E2BB96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E404407A-F647-4B9D-8948-F1039DD533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12C5C1-4926-4A7C-B6AE-1BC9B43A99AA}" type="slidenum">
              <a:rPr lang="pt-BR" smtClean="0"/>
              <a:t>‹nº›</a:t>
            </a:fld>
            <a:endParaRPr lang="pt-BR"/>
          </a:p>
        </p:txBody>
      </p:sp>
    </p:spTree>
    <p:extLst>
      <p:ext uri="{BB962C8B-B14F-4D97-AF65-F5344CB8AC3E}">
        <p14:creationId xmlns:p14="http://schemas.microsoft.com/office/powerpoint/2010/main" val="39111358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0A671D0B-1BC8-41CB-AFC6-B8A28E1B7397}"/>
              </a:ext>
            </a:extLst>
          </p:cNvPr>
          <p:cNvSpPr>
            <a:spLocks noGrp="1"/>
          </p:cNvSpPr>
          <p:nvPr>
            <p:ph type="ctrTitle"/>
          </p:nvPr>
        </p:nvSpPr>
        <p:spPr/>
        <p:txBody>
          <a:bodyPr>
            <a:normAutofit/>
          </a:bodyPr>
          <a:lstStyle/>
          <a:p>
            <a:br>
              <a:rPr lang="pt-BR" sz="4800" dirty="0">
                <a:latin typeface="RobotoBR" pitchFamily="2" charset="0"/>
              </a:rPr>
            </a:br>
            <a:r>
              <a:rPr lang="pt-BR" sz="4800" dirty="0">
                <a:latin typeface="RobotoBR" pitchFamily="2" charset="0"/>
              </a:rPr>
              <a:t>Unidade 3 – Capítulo 5</a:t>
            </a:r>
          </a:p>
        </p:txBody>
      </p:sp>
      <p:sp>
        <p:nvSpPr>
          <p:cNvPr id="2" name="Slide Number Placeholder 1"/>
          <p:cNvSpPr>
            <a:spLocks noGrp="1"/>
          </p:cNvSpPr>
          <p:nvPr>
            <p:ph type="sldNum" sz="quarter" idx="12"/>
          </p:nvPr>
        </p:nvSpPr>
        <p:spPr/>
        <p:txBody>
          <a:bodyPr/>
          <a:lstStyle/>
          <a:p>
            <a:fld id="{58C7F00C-2275-4886-B8AE-3FC82F8469DF}" type="slidenum">
              <a:rPr lang="pt-BR" smtClean="0"/>
              <a:t>1</a:t>
            </a:fld>
            <a:endParaRPr lang="pt-BR" dirty="0"/>
          </a:p>
        </p:txBody>
      </p:sp>
      <p:pic>
        <p:nvPicPr>
          <p:cNvPr id="5"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16595608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4"/>
          <p:cNvSpPr/>
          <p:nvPr/>
        </p:nvSpPr>
        <p:spPr>
          <a:xfrm>
            <a:off x="1905000" y="2107337"/>
            <a:ext cx="8255000" cy="3970318"/>
          </a:xfrm>
          <a:prstGeom prst="rect">
            <a:avLst/>
          </a:prstGeom>
        </p:spPr>
        <p:txBody>
          <a:bodyPr wrap="square">
            <a:spAutoFit/>
          </a:bodyPr>
          <a:lstStyle/>
          <a:p>
            <a:pPr algn="ctr">
              <a:lnSpc>
                <a:spcPct val="150000"/>
              </a:lnSpc>
            </a:pPr>
            <a:r>
              <a:rPr lang="pt-BR" sz="2800" dirty="0">
                <a:latin typeface="RobotoBR" pitchFamily="2" charset="0"/>
              </a:rPr>
              <a:t>Cada vez mais, a </a:t>
            </a:r>
            <a:r>
              <a:rPr lang="pt-BR" sz="2800" b="1" dirty="0">
                <a:latin typeface="RobotoBR" pitchFamily="2" charset="0"/>
              </a:rPr>
              <a:t>tecnologia</a:t>
            </a:r>
            <a:r>
              <a:rPr lang="pt-BR" sz="2800" dirty="0">
                <a:latin typeface="RobotoBR" pitchFamily="2" charset="0"/>
              </a:rPr>
              <a:t> está presente em nosso cotidiano, seja nos celulares, nos</a:t>
            </a:r>
          </a:p>
          <a:p>
            <a:pPr algn="ctr">
              <a:lnSpc>
                <a:spcPct val="150000"/>
              </a:lnSpc>
            </a:pPr>
            <a:r>
              <a:rPr lang="pt-BR" sz="2800" dirty="0">
                <a:latin typeface="RobotoBR" pitchFamily="2" charset="0"/>
              </a:rPr>
              <a:t>computadores, nas televisões ou criando novas maneiras de interação entre as pessoas.</a:t>
            </a:r>
          </a:p>
          <a:p>
            <a:pPr algn="ctr">
              <a:lnSpc>
                <a:spcPct val="150000"/>
              </a:lnSpc>
            </a:pPr>
            <a:r>
              <a:rPr lang="pt-BR" sz="2800" dirty="0">
                <a:latin typeface="RobotoBR" pitchFamily="2" charset="0"/>
              </a:rPr>
              <a:t>A tecnologia também é matéria-prima e suporte para vários artistas.</a:t>
            </a:r>
          </a:p>
        </p:txBody>
      </p:sp>
      <p:sp>
        <p:nvSpPr>
          <p:cNvPr id="6" name="Retângulo: Cantos Arredondados 14">
            <a:extLst>
              <a:ext uri="{FF2B5EF4-FFF2-40B4-BE49-F238E27FC236}">
                <a16:creationId xmlns:a16="http://schemas.microsoft.com/office/drawing/2014/main" id="{6AF8A99A-9CE6-419E-9079-BB2B2CD3EF04}"/>
              </a:ext>
            </a:extLst>
          </p:cNvPr>
          <p:cNvSpPr/>
          <p:nvPr/>
        </p:nvSpPr>
        <p:spPr>
          <a:xfrm>
            <a:off x="935233" y="1941731"/>
            <a:ext cx="9948667" cy="4395570"/>
          </a:xfrm>
          <a:prstGeom prst="round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pt-BR" dirty="0"/>
          </a:p>
        </p:txBody>
      </p:sp>
      <p:sp>
        <p:nvSpPr>
          <p:cNvPr id="7" name="Retângulo 6"/>
          <p:cNvSpPr/>
          <p:nvPr/>
        </p:nvSpPr>
        <p:spPr>
          <a:xfrm>
            <a:off x="2807677" y="879735"/>
            <a:ext cx="5932548" cy="830997"/>
          </a:xfrm>
          <a:prstGeom prst="rect">
            <a:avLst/>
          </a:prstGeom>
        </p:spPr>
        <p:txBody>
          <a:bodyPr wrap="square">
            <a:spAutoFit/>
          </a:bodyPr>
          <a:lstStyle/>
          <a:p>
            <a:pPr algn="ctr"/>
            <a:r>
              <a:rPr lang="pt-BR" sz="4800" b="1" dirty="0">
                <a:ln w="0"/>
                <a:solidFill>
                  <a:schemeClr val="accent1"/>
                </a:solidFill>
                <a:effectLst>
                  <a:outerShdw blurRad="38100" dist="25400" dir="5400000" algn="ctr" rotWithShape="0">
                    <a:srgbClr val="6E747A">
                      <a:alpha val="43000"/>
                    </a:srgbClr>
                  </a:outerShdw>
                </a:effectLst>
                <a:latin typeface="RobotoBR" pitchFamily="2" charset="0"/>
                <a:ea typeface="Roboto" panose="02000000000000000000" pitchFamily="2" charset="0"/>
              </a:rPr>
              <a:t>Arte multimídia</a:t>
            </a:r>
          </a:p>
        </p:txBody>
      </p:sp>
      <p:sp>
        <p:nvSpPr>
          <p:cNvPr id="2" name="Slide Number Placeholder 1"/>
          <p:cNvSpPr>
            <a:spLocks noGrp="1"/>
          </p:cNvSpPr>
          <p:nvPr>
            <p:ph type="sldNum" sz="quarter" idx="12"/>
          </p:nvPr>
        </p:nvSpPr>
        <p:spPr/>
        <p:txBody>
          <a:bodyPr/>
          <a:lstStyle/>
          <a:p>
            <a:fld id="{58C7F00C-2275-4886-B8AE-3FC82F8469DF}" type="slidenum">
              <a:rPr lang="pt-BR" smtClean="0"/>
              <a:t>2</a:t>
            </a:fld>
            <a:endParaRPr lang="pt-BR" dirty="0"/>
          </a:p>
        </p:txBody>
      </p:sp>
      <p:pic>
        <p:nvPicPr>
          <p:cNvPr id="8"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20148973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ta: Pentágono 10">
            <a:extLst>
              <a:ext uri="{FF2B5EF4-FFF2-40B4-BE49-F238E27FC236}">
                <a16:creationId xmlns:a16="http://schemas.microsoft.com/office/drawing/2014/main" id="{89F06BFB-5597-4757-9691-CE41B1D07394}"/>
              </a:ext>
            </a:extLst>
          </p:cNvPr>
          <p:cNvSpPr/>
          <p:nvPr/>
        </p:nvSpPr>
        <p:spPr>
          <a:xfrm>
            <a:off x="1092199" y="1943100"/>
            <a:ext cx="10896601" cy="4025900"/>
          </a:xfrm>
          <a:prstGeom prst="homePlat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nSpc>
                <a:spcPct val="150000"/>
              </a:lnSpc>
            </a:pPr>
            <a:r>
              <a:rPr lang="pt-BR" sz="2800" dirty="0">
                <a:latin typeface="RobotoBR" pitchFamily="2" charset="0"/>
              </a:rPr>
              <a:t>É uma obra integrada a ambientes e espaços arquitetônicos, e funciona como um verdadeiro cenário. A instalação se propõe a oferecer sensações visuais, táteis e auditivas, entre outras. Muitas vezes, o público não fica na posição de contemplação, mas interage com a obra livremente. </a:t>
            </a:r>
          </a:p>
        </p:txBody>
      </p:sp>
      <p:sp>
        <p:nvSpPr>
          <p:cNvPr id="6" name="Retângulo 5"/>
          <p:cNvSpPr/>
          <p:nvPr/>
        </p:nvSpPr>
        <p:spPr>
          <a:xfrm>
            <a:off x="1092199" y="929734"/>
            <a:ext cx="3036409" cy="830997"/>
          </a:xfrm>
          <a:prstGeom prst="rect">
            <a:avLst/>
          </a:prstGeom>
        </p:spPr>
        <p:txBody>
          <a:bodyPr wrap="none">
            <a:spAutoFit/>
          </a:bodyPr>
          <a:lstStyle/>
          <a:p>
            <a:r>
              <a:rPr lang="pt-BR" sz="4800" dirty="0">
                <a:latin typeface="RobotoBR" pitchFamily="2" charset="0"/>
              </a:rPr>
              <a:t>Instalação</a:t>
            </a:r>
          </a:p>
        </p:txBody>
      </p:sp>
      <p:sp>
        <p:nvSpPr>
          <p:cNvPr id="2" name="Slide Number Placeholder 1"/>
          <p:cNvSpPr>
            <a:spLocks noGrp="1"/>
          </p:cNvSpPr>
          <p:nvPr>
            <p:ph type="sldNum" sz="quarter" idx="12"/>
          </p:nvPr>
        </p:nvSpPr>
        <p:spPr/>
        <p:txBody>
          <a:bodyPr/>
          <a:lstStyle/>
          <a:p>
            <a:fld id="{58C7F00C-2275-4886-B8AE-3FC82F8469DF}" type="slidenum">
              <a:rPr lang="pt-BR" smtClean="0"/>
              <a:t>3</a:t>
            </a:fld>
            <a:endParaRPr lang="pt-BR" dirty="0"/>
          </a:p>
        </p:txBody>
      </p:sp>
      <p:pic>
        <p:nvPicPr>
          <p:cNvPr id="7"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17154723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p:cNvSpPr/>
          <p:nvPr/>
        </p:nvSpPr>
        <p:spPr>
          <a:xfrm>
            <a:off x="1092200" y="2274838"/>
            <a:ext cx="10287000" cy="3323987"/>
          </a:xfrm>
          <a:prstGeom prst="rect">
            <a:avLst/>
          </a:prstGeom>
        </p:spPr>
        <p:txBody>
          <a:bodyPr wrap="square">
            <a:spAutoFit/>
          </a:bodyPr>
          <a:lstStyle/>
          <a:p>
            <a:pPr algn="ctr">
              <a:lnSpc>
                <a:spcPct val="150000"/>
              </a:lnSpc>
            </a:pPr>
            <a:r>
              <a:rPr lang="pt-BR" sz="2800" dirty="0">
                <a:latin typeface="RobotoBR" pitchFamily="2" charset="0"/>
              </a:rPr>
              <a:t>O artista Otávio Donasci (1952-) criou </a:t>
            </a:r>
            <a:r>
              <a:rPr lang="pt-BR" sz="2800" b="1" i="1" dirty="0">
                <a:latin typeface="RobotoBR" pitchFamily="2" charset="0"/>
              </a:rPr>
              <a:t>videoperformances</a:t>
            </a:r>
            <a:r>
              <a:rPr lang="pt-BR" sz="2800" dirty="0">
                <a:latin typeface="RobotoBR" pitchFamily="2" charset="0"/>
              </a:rPr>
              <a:t> </a:t>
            </a:r>
            <a:br>
              <a:rPr lang="pt-BR" sz="2800" dirty="0">
                <a:latin typeface="RobotoBR" pitchFamily="2" charset="0"/>
              </a:rPr>
            </a:br>
            <a:r>
              <a:rPr lang="pt-BR" sz="2800" dirty="0">
                <a:latin typeface="RobotoBR" pitchFamily="2" charset="0"/>
              </a:rPr>
              <a:t>com seus seres inusitados, que parecem metade gente, metade</a:t>
            </a:r>
          </a:p>
          <a:p>
            <a:pPr algn="ctr">
              <a:lnSpc>
                <a:spcPct val="150000"/>
              </a:lnSpc>
            </a:pPr>
            <a:r>
              <a:rPr lang="pt-BR" sz="2800" dirty="0">
                <a:latin typeface="RobotoBR" pitchFamily="2" charset="0"/>
              </a:rPr>
              <a:t>máquina. Donasci associa o vídeo à expressão teatral, ao trabalhar com recursos expressivos do ator em meio à</a:t>
            </a:r>
          </a:p>
          <a:p>
            <a:pPr algn="ctr">
              <a:lnSpc>
                <a:spcPct val="150000"/>
              </a:lnSpc>
            </a:pPr>
            <a:r>
              <a:rPr lang="pt-BR" sz="2800" dirty="0">
                <a:latin typeface="RobotoBR" pitchFamily="2" charset="0"/>
              </a:rPr>
              <a:t>linguagem audiovisual.</a:t>
            </a:r>
          </a:p>
        </p:txBody>
      </p:sp>
      <p:grpSp>
        <p:nvGrpSpPr>
          <p:cNvPr id="5" name="Grupo 4"/>
          <p:cNvGrpSpPr/>
          <p:nvPr/>
        </p:nvGrpSpPr>
        <p:grpSpPr>
          <a:xfrm>
            <a:off x="2313710" y="988527"/>
            <a:ext cx="8303490" cy="1272866"/>
            <a:chOff x="1525113" y="-3975805"/>
            <a:chExt cx="7243126" cy="1272866"/>
          </a:xfrm>
        </p:grpSpPr>
        <p:sp>
          <p:nvSpPr>
            <p:cNvPr id="6" name="Divisa 5"/>
            <p:cNvSpPr/>
            <p:nvPr/>
          </p:nvSpPr>
          <p:spPr>
            <a:xfrm>
              <a:off x="1856154" y="-3975805"/>
              <a:ext cx="6320242" cy="1272866"/>
            </a:xfrm>
            <a:prstGeom prst="chevron">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7" name="Divisa 4"/>
            <p:cNvSpPr/>
            <p:nvPr/>
          </p:nvSpPr>
          <p:spPr>
            <a:xfrm>
              <a:off x="1525113" y="-3975805"/>
              <a:ext cx="7243126" cy="127286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130" tIns="12065" rIns="0" bIns="12065" numCol="1" spcCol="1270" anchor="ctr" anchorCtr="0">
              <a:noAutofit/>
            </a:bodyPr>
            <a:lstStyle/>
            <a:p>
              <a:pPr algn="ctr" defTabSz="844550">
                <a:lnSpc>
                  <a:spcPct val="90000"/>
                </a:lnSpc>
                <a:spcBef>
                  <a:spcPct val="0"/>
                </a:spcBef>
                <a:spcAft>
                  <a:spcPct val="35000"/>
                </a:spcAft>
              </a:pPr>
              <a:r>
                <a:rPr lang="pt-BR" sz="4800" i="1" dirty="0">
                  <a:latin typeface="RobotoBR" pitchFamily="2" charset="0"/>
                </a:rPr>
                <a:t>Videoperformance</a:t>
              </a:r>
              <a:r>
                <a:rPr lang="pt-BR" sz="4800" dirty="0">
                  <a:latin typeface="RobotoBR" pitchFamily="2" charset="0"/>
                </a:rPr>
                <a:t> </a:t>
              </a:r>
              <a:endParaRPr lang="pt-BR" sz="4800" kern="1200" dirty="0">
                <a:latin typeface="RobotoBR" pitchFamily="2" charset="0"/>
                <a:ea typeface="Roboto" panose="02000000000000000000" pitchFamily="2" charset="0"/>
              </a:endParaRPr>
            </a:p>
          </p:txBody>
        </p:sp>
      </p:grpSp>
      <p:sp>
        <p:nvSpPr>
          <p:cNvPr id="2" name="Slide Number Placeholder 1"/>
          <p:cNvSpPr>
            <a:spLocks noGrp="1"/>
          </p:cNvSpPr>
          <p:nvPr>
            <p:ph type="sldNum" sz="quarter" idx="12"/>
          </p:nvPr>
        </p:nvSpPr>
        <p:spPr/>
        <p:txBody>
          <a:bodyPr/>
          <a:lstStyle/>
          <a:p>
            <a:fld id="{58C7F00C-2275-4886-B8AE-3FC82F8469DF}" type="slidenum">
              <a:rPr lang="pt-BR" smtClean="0"/>
              <a:t>4</a:t>
            </a:fld>
            <a:endParaRPr lang="pt-BR" dirty="0"/>
          </a:p>
        </p:txBody>
      </p:sp>
      <p:pic>
        <p:nvPicPr>
          <p:cNvPr id="8"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20155671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4"/>
          <p:cNvSpPr/>
          <p:nvPr/>
        </p:nvSpPr>
        <p:spPr>
          <a:xfrm>
            <a:off x="823556" y="2721642"/>
            <a:ext cx="4155305" cy="830997"/>
          </a:xfrm>
          <a:prstGeom prst="rect">
            <a:avLst/>
          </a:prstGeom>
        </p:spPr>
        <p:txBody>
          <a:bodyPr wrap="none">
            <a:spAutoFit/>
          </a:bodyPr>
          <a:lstStyle/>
          <a:p>
            <a:r>
              <a:rPr lang="pt-BR" sz="4800" b="1" i="1" dirty="0">
                <a:latin typeface="RobotoBR" pitchFamily="2" charset="0"/>
              </a:rPr>
              <a:t>Videomapping</a:t>
            </a:r>
          </a:p>
        </p:txBody>
      </p:sp>
      <p:grpSp>
        <p:nvGrpSpPr>
          <p:cNvPr id="9" name="Grupo 8"/>
          <p:cNvGrpSpPr/>
          <p:nvPr/>
        </p:nvGrpSpPr>
        <p:grpSpPr>
          <a:xfrm>
            <a:off x="3697596" y="629506"/>
            <a:ext cx="7440306" cy="5817625"/>
            <a:chOff x="652449" y="239909"/>
            <a:chExt cx="2709992" cy="2174433"/>
          </a:xfrm>
          <a:scene3d>
            <a:camera prst="orthographicFront"/>
            <a:lightRig rig="flat" dir="t"/>
          </a:scene3d>
        </p:grpSpPr>
        <p:sp>
          <p:nvSpPr>
            <p:cNvPr id="10" name="Elipse 9"/>
            <p:cNvSpPr/>
            <p:nvPr/>
          </p:nvSpPr>
          <p:spPr>
            <a:xfrm>
              <a:off x="1192970" y="239909"/>
              <a:ext cx="2169471" cy="2174433"/>
            </a:xfrm>
            <a:prstGeom prst="ellipse">
              <a:avLst/>
            </a:prstGeom>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a:lstStyle/>
            <a:p>
              <a:pPr algn="ctr">
                <a:lnSpc>
                  <a:spcPct val="150000"/>
                </a:lnSpc>
              </a:pPr>
              <a:r>
                <a:rPr lang="pt-BR" sz="2800" dirty="0">
                  <a:latin typeface="RobotoBR" pitchFamily="2" charset="0"/>
                  <a:ea typeface="Roboto" panose="02000000000000000000" pitchFamily="2" charset="0"/>
                </a:rPr>
                <a:t>São </a:t>
              </a:r>
              <a:r>
                <a:rPr lang="pt-BR" sz="2800" b="1" dirty="0">
                  <a:latin typeface="RobotoBR" pitchFamily="2" charset="0"/>
                  <a:ea typeface="Roboto" panose="02000000000000000000" pitchFamily="2" charset="0"/>
                </a:rPr>
                <a:t>animações projetadas em diversos ambientes</a:t>
              </a:r>
              <a:r>
                <a:rPr lang="pt-BR" sz="2800" dirty="0">
                  <a:latin typeface="RobotoBR" pitchFamily="2" charset="0"/>
                  <a:ea typeface="Roboto" panose="02000000000000000000" pitchFamily="2" charset="0"/>
                </a:rPr>
                <a:t> da cidade, como fachadas de prédios, árvores e muros, adaptadas ao formato da superfície.</a:t>
              </a:r>
            </a:p>
            <a:p>
              <a:pPr algn="ctr">
                <a:lnSpc>
                  <a:spcPct val="150000"/>
                </a:lnSpc>
              </a:pPr>
              <a:endParaRPr lang="pt-BR" sz="2800" dirty="0">
                <a:latin typeface="RobotoBR" pitchFamily="2" charset="0"/>
                <a:ea typeface="Roboto" panose="02000000000000000000" pitchFamily="2" charset="0"/>
              </a:endParaRPr>
            </a:p>
            <a:p>
              <a:pPr algn="ctr">
                <a:lnSpc>
                  <a:spcPct val="150000"/>
                </a:lnSpc>
              </a:pPr>
              <a:endParaRPr lang="pt-BR" sz="2800" dirty="0">
                <a:latin typeface="RobotoBR" pitchFamily="2" charset="0"/>
                <a:ea typeface="Roboto" panose="02000000000000000000" pitchFamily="2" charset="0"/>
              </a:endParaRPr>
            </a:p>
            <a:p>
              <a:pPr algn="ctr">
                <a:lnSpc>
                  <a:spcPct val="150000"/>
                </a:lnSpc>
              </a:pPr>
              <a:endParaRPr lang="pt-BR" sz="2800" dirty="0">
                <a:latin typeface="RobotoBR" pitchFamily="2" charset="0"/>
                <a:ea typeface="Roboto" panose="02000000000000000000" pitchFamily="2" charset="0"/>
              </a:endParaRPr>
            </a:p>
            <a:p>
              <a:pPr algn="ctr">
                <a:lnSpc>
                  <a:spcPct val="150000"/>
                </a:lnSpc>
              </a:pPr>
              <a:endParaRPr lang="pt-BR" sz="2800" dirty="0">
                <a:latin typeface="RobotoBR" pitchFamily="2" charset="0"/>
                <a:ea typeface="Roboto" panose="02000000000000000000" pitchFamily="2" charset="0"/>
              </a:endParaRPr>
            </a:p>
            <a:p>
              <a:pPr algn="ctr">
                <a:lnSpc>
                  <a:spcPct val="150000"/>
                </a:lnSpc>
              </a:pPr>
              <a:endParaRPr lang="pt-BR" sz="2800" dirty="0">
                <a:latin typeface="RobotoBR" pitchFamily="2" charset="0"/>
                <a:ea typeface="Roboto" panose="02000000000000000000" pitchFamily="2" charset="0"/>
              </a:endParaRPr>
            </a:p>
            <a:p>
              <a:pPr algn="ctr">
                <a:lnSpc>
                  <a:spcPct val="150000"/>
                </a:lnSpc>
              </a:pPr>
              <a:r>
                <a:rPr lang="pt-BR" sz="2800" dirty="0">
                  <a:latin typeface="RobotoBR" pitchFamily="2" charset="0"/>
                  <a:ea typeface="Roboto" panose="02000000000000000000" pitchFamily="2" charset="0"/>
                </a:rPr>
                <a:t> </a:t>
              </a:r>
            </a:p>
          </p:txBody>
        </p:sp>
        <p:sp>
          <p:nvSpPr>
            <p:cNvPr id="11" name="Elipse 4"/>
            <p:cNvSpPr/>
            <p:nvPr/>
          </p:nvSpPr>
          <p:spPr>
            <a:xfrm>
              <a:off x="652449" y="300400"/>
              <a:ext cx="1706860" cy="1757275"/>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55880" tIns="55880" rIns="55880" bIns="55880" numCol="1" spcCol="1270" anchor="ctr" anchorCtr="0">
              <a:noAutofit/>
            </a:bodyPr>
            <a:lstStyle/>
            <a:p>
              <a:pPr lvl="0" algn="ctr" defTabSz="1955800">
                <a:lnSpc>
                  <a:spcPct val="90000"/>
                </a:lnSpc>
                <a:spcBef>
                  <a:spcPct val="0"/>
                </a:spcBef>
                <a:spcAft>
                  <a:spcPct val="35000"/>
                </a:spcAft>
              </a:pPr>
              <a:endParaRPr lang="pt-BR" sz="1800" i="1" kern="1200" dirty="0"/>
            </a:p>
          </p:txBody>
        </p:sp>
      </p:grpSp>
      <p:sp>
        <p:nvSpPr>
          <p:cNvPr id="2" name="Slide Number Placeholder 1"/>
          <p:cNvSpPr>
            <a:spLocks noGrp="1"/>
          </p:cNvSpPr>
          <p:nvPr>
            <p:ph type="sldNum" sz="quarter" idx="12"/>
          </p:nvPr>
        </p:nvSpPr>
        <p:spPr/>
        <p:txBody>
          <a:bodyPr/>
          <a:lstStyle/>
          <a:p>
            <a:fld id="{58C7F00C-2275-4886-B8AE-3FC82F8469DF}" type="slidenum">
              <a:rPr lang="pt-BR" smtClean="0"/>
              <a:t>5</a:t>
            </a:fld>
            <a:endParaRPr lang="pt-BR" dirty="0"/>
          </a:p>
        </p:txBody>
      </p:sp>
      <p:pic>
        <p:nvPicPr>
          <p:cNvPr id="7"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1532009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upo 8"/>
          <p:cNvGrpSpPr/>
          <p:nvPr/>
        </p:nvGrpSpPr>
        <p:grpSpPr>
          <a:xfrm>
            <a:off x="1625600" y="206050"/>
            <a:ext cx="8832754" cy="2065103"/>
            <a:chOff x="897932" y="3352"/>
            <a:chExt cx="8719734" cy="1371403"/>
          </a:xfrm>
        </p:grpSpPr>
        <p:sp>
          <p:nvSpPr>
            <p:cNvPr id="25" name="Retângulo de cantos arredondados 24"/>
            <p:cNvSpPr/>
            <p:nvPr/>
          </p:nvSpPr>
          <p:spPr>
            <a:xfrm>
              <a:off x="897932" y="3352"/>
              <a:ext cx="8719734" cy="1317017"/>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6" name="Retângulo 25"/>
            <p:cNvSpPr/>
            <p:nvPr/>
          </p:nvSpPr>
          <p:spPr>
            <a:xfrm>
              <a:off x="1033352" y="3352"/>
              <a:ext cx="8448893" cy="137140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3340" tIns="35560" rIns="53340" bIns="35560" numCol="1" spcCol="1270" anchor="ctr" anchorCtr="0">
              <a:noAutofit/>
            </a:bodyPr>
            <a:lstStyle/>
            <a:p>
              <a:pPr algn="ctr">
                <a:lnSpc>
                  <a:spcPct val="80000"/>
                </a:lnSpc>
              </a:pPr>
              <a:r>
                <a:rPr lang="pt-BR" sz="2800" dirty="0">
                  <a:latin typeface="RobotoBR" pitchFamily="2" charset="0"/>
                </a:rPr>
                <a:t>Aparelhos e técnicas de imagens em movimento </a:t>
              </a:r>
              <a:br>
                <a:rPr lang="pt-BR" sz="2800" dirty="0">
                  <a:latin typeface="RobotoBR" pitchFamily="2" charset="0"/>
                </a:rPr>
              </a:br>
              <a:r>
                <a:rPr lang="pt-BR" sz="2800" dirty="0">
                  <a:latin typeface="RobotoBR" pitchFamily="2" charset="0"/>
                </a:rPr>
                <a:t>são coisas antigas, inventadas no século XIX. </a:t>
              </a:r>
              <a:br>
                <a:rPr lang="pt-BR" sz="2800" dirty="0">
                  <a:latin typeface="RobotoBR" pitchFamily="2" charset="0"/>
                </a:rPr>
              </a:br>
              <a:r>
                <a:rPr lang="pt-BR" sz="2800" dirty="0">
                  <a:latin typeface="RobotoBR" pitchFamily="2" charset="0"/>
                </a:rPr>
                <a:t>Conheça alguns deles</a:t>
              </a:r>
              <a:r>
                <a:rPr lang="pt-BR" sz="2800" dirty="0">
                  <a:latin typeface="RobotoBR" pitchFamily="2" charset="0"/>
                  <a:ea typeface="Roboto" panose="02000000000000000000" pitchFamily="2" charset="0"/>
                </a:rPr>
                <a:t>: </a:t>
              </a:r>
              <a:endParaRPr lang="pt-BR" sz="2800" kern="1200" dirty="0">
                <a:latin typeface="RobotoBR" pitchFamily="2" charset="0"/>
                <a:ea typeface="Roboto" panose="02000000000000000000" pitchFamily="2" charset="0"/>
              </a:endParaRPr>
            </a:p>
          </p:txBody>
        </p:sp>
      </p:grpSp>
      <p:grpSp>
        <p:nvGrpSpPr>
          <p:cNvPr id="13" name="Grupo 12"/>
          <p:cNvGrpSpPr/>
          <p:nvPr/>
        </p:nvGrpSpPr>
        <p:grpSpPr>
          <a:xfrm>
            <a:off x="4742612" y="2473096"/>
            <a:ext cx="3873220" cy="889216"/>
            <a:chOff x="2641879" y="1649624"/>
            <a:chExt cx="5511074" cy="619617"/>
          </a:xfrm>
        </p:grpSpPr>
        <p:sp>
          <p:nvSpPr>
            <p:cNvPr id="23" name="Retângulo de cantos arredondados 22"/>
            <p:cNvSpPr/>
            <p:nvPr/>
          </p:nvSpPr>
          <p:spPr>
            <a:xfrm>
              <a:off x="2641879" y="1649624"/>
              <a:ext cx="5511074" cy="619617"/>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4" name="Retângulo 23"/>
            <p:cNvSpPr/>
            <p:nvPr/>
          </p:nvSpPr>
          <p:spPr>
            <a:xfrm>
              <a:off x="2660027" y="1667772"/>
              <a:ext cx="5474778" cy="58332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pt-BR" sz="2800" b="1" dirty="0">
                  <a:latin typeface="RobotoBR" pitchFamily="2" charset="0"/>
                  <a:ea typeface="Roboto" panose="02000000000000000000" pitchFamily="2" charset="0"/>
                </a:rPr>
                <a:t>Fenaquistoscópio</a:t>
              </a:r>
              <a:endParaRPr lang="pt-BR" sz="2800" b="1" kern="1200" dirty="0">
                <a:latin typeface="RobotoBR" pitchFamily="2" charset="0"/>
                <a:ea typeface="Roboto" panose="02000000000000000000" pitchFamily="2" charset="0"/>
              </a:endParaRPr>
            </a:p>
          </p:txBody>
        </p:sp>
      </p:grpSp>
      <p:grpSp>
        <p:nvGrpSpPr>
          <p:cNvPr id="15" name="Grupo 14"/>
          <p:cNvGrpSpPr/>
          <p:nvPr/>
        </p:nvGrpSpPr>
        <p:grpSpPr>
          <a:xfrm>
            <a:off x="4729858" y="3514040"/>
            <a:ext cx="3918840" cy="938499"/>
            <a:chOff x="2679277" y="2537676"/>
            <a:chExt cx="5573111" cy="742257"/>
          </a:xfrm>
        </p:grpSpPr>
        <p:sp>
          <p:nvSpPr>
            <p:cNvPr id="21" name="Retângulo de cantos arredondados 20"/>
            <p:cNvSpPr/>
            <p:nvPr/>
          </p:nvSpPr>
          <p:spPr>
            <a:xfrm>
              <a:off x="2679277" y="2537676"/>
              <a:ext cx="5573111" cy="742257"/>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2" name="Retângulo 21"/>
            <p:cNvSpPr/>
            <p:nvPr/>
          </p:nvSpPr>
          <p:spPr>
            <a:xfrm>
              <a:off x="2722756" y="2581156"/>
              <a:ext cx="5529631" cy="698777"/>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pt-BR" sz="2800" b="1" dirty="0">
                  <a:latin typeface="RobotoBR" pitchFamily="2" charset="0"/>
                  <a:ea typeface="Roboto" panose="02000000000000000000" pitchFamily="2" charset="0"/>
                </a:rPr>
                <a:t>Zootrópio</a:t>
              </a:r>
              <a:endParaRPr lang="pt-BR" sz="2800" b="1" kern="1200" dirty="0">
                <a:latin typeface="RobotoBR" pitchFamily="2" charset="0"/>
                <a:ea typeface="Roboto" panose="02000000000000000000" pitchFamily="2" charset="0"/>
              </a:endParaRPr>
            </a:p>
          </p:txBody>
        </p:sp>
      </p:grpSp>
      <p:grpSp>
        <p:nvGrpSpPr>
          <p:cNvPr id="17" name="Grupo 16"/>
          <p:cNvGrpSpPr/>
          <p:nvPr/>
        </p:nvGrpSpPr>
        <p:grpSpPr>
          <a:xfrm>
            <a:off x="4775480" y="5708000"/>
            <a:ext cx="3885974" cy="979457"/>
            <a:chOff x="2623519" y="3658859"/>
            <a:chExt cx="5593557" cy="744213"/>
          </a:xfrm>
        </p:grpSpPr>
        <p:sp>
          <p:nvSpPr>
            <p:cNvPr id="19" name="Retângulo de cantos arredondados 18"/>
            <p:cNvSpPr/>
            <p:nvPr/>
          </p:nvSpPr>
          <p:spPr>
            <a:xfrm>
              <a:off x="2641879" y="3670008"/>
              <a:ext cx="5575197" cy="733064"/>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20" name="Retângulo 19"/>
            <p:cNvSpPr/>
            <p:nvPr/>
          </p:nvSpPr>
          <p:spPr>
            <a:xfrm>
              <a:off x="2623519" y="3658859"/>
              <a:ext cx="5532255" cy="69012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pt-BR" sz="2800" b="1" dirty="0">
                  <a:latin typeface="RobotoBR" pitchFamily="2" charset="0"/>
                  <a:ea typeface="Roboto" panose="02000000000000000000" pitchFamily="2" charset="0"/>
                </a:rPr>
                <a:t>Taumatroscópio</a:t>
              </a:r>
              <a:endParaRPr lang="pt-BR" sz="2800" b="1" kern="1200" dirty="0">
                <a:latin typeface="RobotoBR" pitchFamily="2" charset="0"/>
                <a:ea typeface="Roboto" panose="02000000000000000000" pitchFamily="2" charset="0"/>
              </a:endParaRPr>
            </a:p>
          </p:txBody>
        </p:sp>
      </p:grpSp>
      <p:grpSp>
        <p:nvGrpSpPr>
          <p:cNvPr id="30" name="Grupo 29"/>
          <p:cNvGrpSpPr/>
          <p:nvPr/>
        </p:nvGrpSpPr>
        <p:grpSpPr>
          <a:xfrm>
            <a:off x="4759501" y="4601619"/>
            <a:ext cx="3885974" cy="979457"/>
            <a:chOff x="2623519" y="3658859"/>
            <a:chExt cx="5593557" cy="744213"/>
          </a:xfrm>
        </p:grpSpPr>
        <p:sp>
          <p:nvSpPr>
            <p:cNvPr id="31" name="Retângulo de cantos arredondados 30"/>
            <p:cNvSpPr/>
            <p:nvPr/>
          </p:nvSpPr>
          <p:spPr>
            <a:xfrm>
              <a:off x="2641879" y="3670008"/>
              <a:ext cx="5575197" cy="733064"/>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32" name="Retângulo 31"/>
            <p:cNvSpPr/>
            <p:nvPr/>
          </p:nvSpPr>
          <p:spPr>
            <a:xfrm>
              <a:off x="2623519" y="3658859"/>
              <a:ext cx="5532255" cy="69012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53340" tIns="35560" rIns="53340" bIns="35560" numCol="1" spcCol="1270" anchor="ctr" anchorCtr="0">
              <a:noAutofit/>
            </a:bodyPr>
            <a:lstStyle/>
            <a:p>
              <a:pPr lvl="0" algn="ctr" defTabSz="1244600">
                <a:lnSpc>
                  <a:spcPct val="90000"/>
                </a:lnSpc>
                <a:spcBef>
                  <a:spcPct val="0"/>
                </a:spcBef>
                <a:spcAft>
                  <a:spcPct val="35000"/>
                </a:spcAft>
              </a:pPr>
              <a:r>
                <a:rPr lang="pt-BR" sz="2800" b="1" dirty="0">
                  <a:latin typeface="RobotoBR" pitchFamily="2" charset="0"/>
                  <a:ea typeface="Roboto" panose="02000000000000000000" pitchFamily="2" charset="0"/>
                </a:rPr>
                <a:t>Cinetoscópio</a:t>
              </a:r>
              <a:endParaRPr lang="pt-BR" sz="2800" b="1" kern="1200" dirty="0">
                <a:latin typeface="RobotoBR" pitchFamily="2" charset="0"/>
                <a:ea typeface="Roboto" panose="02000000000000000000" pitchFamily="2" charset="0"/>
              </a:endParaRPr>
            </a:p>
          </p:txBody>
        </p:sp>
      </p:grpSp>
      <p:cxnSp>
        <p:nvCxnSpPr>
          <p:cNvPr id="3" name="Conector reto 2"/>
          <p:cNvCxnSpPr/>
          <p:nvPr/>
        </p:nvCxnSpPr>
        <p:spPr>
          <a:xfrm>
            <a:off x="3683000" y="2218709"/>
            <a:ext cx="0" cy="698995"/>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Conector reto 6"/>
          <p:cNvCxnSpPr>
            <a:endCxn id="23" idx="1"/>
          </p:cNvCxnSpPr>
          <p:nvPr/>
        </p:nvCxnSpPr>
        <p:spPr>
          <a:xfrm>
            <a:off x="3683000" y="2917704"/>
            <a:ext cx="10596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Conector reto 33"/>
          <p:cNvCxnSpPr/>
          <p:nvPr/>
        </p:nvCxnSpPr>
        <p:spPr>
          <a:xfrm>
            <a:off x="3683000" y="4010777"/>
            <a:ext cx="10596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Conector reto 34"/>
          <p:cNvCxnSpPr/>
          <p:nvPr/>
        </p:nvCxnSpPr>
        <p:spPr>
          <a:xfrm>
            <a:off x="3695755" y="5069988"/>
            <a:ext cx="10596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Conector reto 35"/>
          <p:cNvCxnSpPr/>
          <p:nvPr/>
        </p:nvCxnSpPr>
        <p:spPr>
          <a:xfrm>
            <a:off x="3715868" y="6205065"/>
            <a:ext cx="10596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Conector reto 36"/>
          <p:cNvCxnSpPr/>
          <p:nvPr/>
        </p:nvCxnSpPr>
        <p:spPr>
          <a:xfrm>
            <a:off x="3683000" y="2917704"/>
            <a:ext cx="32868" cy="3287361"/>
          </a:xfrm>
          <a:prstGeom prst="line">
            <a:avLst/>
          </a:prstGeom>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58C7F00C-2275-4886-B8AE-3FC82F8469DF}" type="slidenum">
              <a:rPr lang="pt-BR" smtClean="0"/>
              <a:t>6</a:t>
            </a:fld>
            <a:endParaRPr lang="pt-BR" dirty="0"/>
          </a:p>
        </p:txBody>
      </p:sp>
      <p:pic>
        <p:nvPicPr>
          <p:cNvPr id="27"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25272378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tângulo 10"/>
          <p:cNvSpPr/>
          <p:nvPr/>
        </p:nvSpPr>
        <p:spPr>
          <a:xfrm>
            <a:off x="1231900" y="2001421"/>
            <a:ext cx="9601200" cy="3970318"/>
          </a:xfrm>
          <a:prstGeom prst="rect">
            <a:avLst/>
          </a:prstGeom>
        </p:spPr>
        <p:txBody>
          <a:bodyPr wrap="square">
            <a:spAutoFit/>
          </a:bodyPr>
          <a:lstStyle/>
          <a:p>
            <a:pPr algn="ctr">
              <a:lnSpc>
                <a:spcPct val="150000"/>
              </a:lnSpc>
            </a:pPr>
            <a:r>
              <a:rPr lang="pt-BR" sz="2800" dirty="0">
                <a:latin typeface="RobotoBR" pitchFamily="2" charset="0"/>
              </a:rPr>
              <a:t>A animação é usada nos filmes em que os personagens  são representados por desenhos, colagens, bonecos de massinha, imagens computadorizadas etc. As técnicas tradicionais de criação desses filmes consistem na produção de vários desenhos que, postos em sequência rápida, produzem a ilusão de movimento aos nossos olhos.</a:t>
            </a:r>
          </a:p>
        </p:txBody>
      </p:sp>
      <p:grpSp>
        <p:nvGrpSpPr>
          <p:cNvPr id="6" name="Grupo 5"/>
          <p:cNvGrpSpPr/>
          <p:nvPr/>
        </p:nvGrpSpPr>
        <p:grpSpPr>
          <a:xfrm>
            <a:off x="1706305" y="717905"/>
            <a:ext cx="8779387" cy="1392243"/>
            <a:chOff x="622590" y="3129"/>
            <a:chExt cx="3311797" cy="1324719"/>
          </a:xfrm>
        </p:grpSpPr>
        <p:sp>
          <p:nvSpPr>
            <p:cNvPr id="7" name="Divisa 6"/>
            <p:cNvSpPr/>
            <p:nvPr/>
          </p:nvSpPr>
          <p:spPr>
            <a:xfrm>
              <a:off x="622590" y="3129"/>
              <a:ext cx="3311797" cy="1324719"/>
            </a:xfrm>
            <a:prstGeom prst="chevron">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8" name="Divisa 4"/>
            <p:cNvSpPr/>
            <p:nvPr/>
          </p:nvSpPr>
          <p:spPr>
            <a:xfrm>
              <a:off x="900156" y="327522"/>
              <a:ext cx="2650440" cy="59340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0640" tIns="20320" rIns="0" bIns="20320" numCol="1" spcCol="1270" anchor="ctr" anchorCtr="0">
              <a:noAutofit/>
            </a:bodyPr>
            <a:lstStyle/>
            <a:p>
              <a:pPr lvl="0" algn="ctr" defTabSz="1422400">
                <a:lnSpc>
                  <a:spcPct val="90000"/>
                </a:lnSpc>
                <a:spcBef>
                  <a:spcPct val="0"/>
                </a:spcBef>
                <a:spcAft>
                  <a:spcPct val="35000"/>
                </a:spcAft>
              </a:pPr>
              <a:br>
                <a:rPr lang="pt-BR" sz="4800" dirty="0">
                  <a:latin typeface="RobotoBR" pitchFamily="2" charset="0"/>
                  <a:ea typeface="Roboto" panose="02000000000000000000" pitchFamily="2" charset="0"/>
                </a:rPr>
              </a:br>
              <a:br>
                <a:rPr lang="pt-BR" sz="4800" dirty="0">
                  <a:latin typeface="RobotoBR" pitchFamily="2" charset="0"/>
                  <a:ea typeface="Roboto" panose="02000000000000000000" pitchFamily="2" charset="0"/>
                </a:rPr>
              </a:br>
              <a:br>
                <a:rPr lang="pt-BR" sz="4800" dirty="0">
                  <a:latin typeface="RobotoBR" pitchFamily="2" charset="0"/>
                  <a:ea typeface="Roboto" panose="02000000000000000000" pitchFamily="2" charset="0"/>
                </a:rPr>
              </a:br>
              <a:r>
                <a:rPr lang="pt-BR" sz="4800" dirty="0">
                  <a:latin typeface="RobotoBR" pitchFamily="2" charset="0"/>
                  <a:ea typeface="Roboto" panose="02000000000000000000" pitchFamily="2" charset="0"/>
                </a:rPr>
                <a:t>Filmes de animação</a:t>
              </a:r>
              <a:br>
                <a:rPr lang="pt-BR" sz="4800" dirty="0">
                  <a:latin typeface="RobotoBR" pitchFamily="2" charset="0"/>
                  <a:ea typeface="Roboto" panose="02000000000000000000" pitchFamily="2" charset="0"/>
                </a:rPr>
              </a:br>
              <a:br>
                <a:rPr lang="pt-BR" sz="4800" dirty="0">
                  <a:latin typeface="RobotoBR" pitchFamily="2" charset="0"/>
                  <a:ea typeface="Roboto" panose="02000000000000000000" pitchFamily="2" charset="0"/>
                </a:rPr>
              </a:br>
              <a:br>
                <a:rPr lang="pt-BR" sz="4800" dirty="0">
                  <a:latin typeface="RobotoBR" pitchFamily="2" charset="0"/>
                  <a:ea typeface="Roboto" panose="02000000000000000000" pitchFamily="2" charset="0"/>
                </a:rPr>
              </a:br>
              <a:endParaRPr lang="pt-BR" sz="4800" kern="1200" dirty="0">
                <a:latin typeface="RobotoBR" pitchFamily="2" charset="0"/>
                <a:ea typeface="Roboto" panose="02000000000000000000" pitchFamily="2" charset="0"/>
              </a:endParaRPr>
            </a:p>
          </p:txBody>
        </p:sp>
      </p:grpSp>
      <p:sp>
        <p:nvSpPr>
          <p:cNvPr id="2" name="Slide Number Placeholder 1"/>
          <p:cNvSpPr>
            <a:spLocks noGrp="1"/>
          </p:cNvSpPr>
          <p:nvPr>
            <p:ph type="sldNum" sz="quarter" idx="12"/>
          </p:nvPr>
        </p:nvSpPr>
        <p:spPr/>
        <p:txBody>
          <a:bodyPr/>
          <a:lstStyle/>
          <a:p>
            <a:fld id="{58C7F00C-2275-4886-B8AE-3FC82F8469DF}" type="slidenum">
              <a:rPr lang="pt-BR" smtClean="0"/>
              <a:t>7</a:t>
            </a:fld>
            <a:endParaRPr lang="pt-BR" dirty="0"/>
          </a:p>
        </p:txBody>
      </p:sp>
      <p:pic>
        <p:nvPicPr>
          <p:cNvPr id="9"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40460507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a:extLst>
              <a:ext uri="{FF2B5EF4-FFF2-40B4-BE49-F238E27FC236}">
                <a16:creationId xmlns:a16="http://schemas.microsoft.com/office/drawing/2014/main" id="{15AB3973-CA04-4387-A483-73CC734DA56F}"/>
              </a:ext>
            </a:extLst>
          </p:cNvPr>
          <p:cNvSpPr txBox="1">
            <a:spLocks/>
          </p:cNvSpPr>
          <p:nvPr/>
        </p:nvSpPr>
        <p:spPr>
          <a:xfrm>
            <a:off x="1524000" y="477670"/>
            <a:ext cx="8857672" cy="90075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b">
            <a:normAutofit/>
          </a:bodyPr>
          <a:lstStyle>
            <a:lvl1pPr marL="0" indent="0" algn="ctr" defTabSz="914400" rtl="0" eaLnBrk="1" latinLnBrk="0" hangingPunct="1">
              <a:lnSpc>
                <a:spcPct val="90000"/>
              </a:lnSpc>
              <a:spcBef>
                <a:spcPct val="0"/>
              </a:spcBef>
              <a:buFont typeface="Arial" panose="020B0604020202020204" pitchFamily="34" charset="0"/>
              <a:buNone/>
              <a:defRPr sz="6000" kern="1200">
                <a:solidFill>
                  <a:schemeClr val="lt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lt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lt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lt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lt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lt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lt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lt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lt1"/>
                </a:solidFill>
                <a:latin typeface="+mn-lt"/>
                <a:ea typeface="+mn-ea"/>
                <a:cs typeface="+mn-cs"/>
              </a:defRPr>
            </a:lvl9pPr>
          </a:lstStyle>
          <a:p>
            <a:r>
              <a:rPr lang="pt-BR" sz="4800" dirty="0">
                <a:latin typeface="RobotoBR" pitchFamily="2" charset="0"/>
              </a:rPr>
              <a:t>A cultura do videoclipe</a:t>
            </a:r>
            <a:endParaRPr lang="pt-BR" sz="4800" dirty="0">
              <a:solidFill>
                <a:schemeClr val="bg1"/>
              </a:solidFill>
              <a:latin typeface="RobotoBR" pitchFamily="2" charset="0"/>
              <a:ea typeface="Roboto" panose="02000000000000000000" pitchFamily="2" charset="0"/>
            </a:endParaRPr>
          </a:p>
        </p:txBody>
      </p:sp>
      <p:sp>
        <p:nvSpPr>
          <p:cNvPr id="6" name="CaixaDeTexto 5">
            <a:extLst>
              <a:ext uri="{FF2B5EF4-FFF2-40B4-BE49-F238E27FC236}">
                <a16:creationId xmlns:a16="http://schemas.microsoft.com/office/drawing/2014/main" id="{97DC7532-0517-436C-A4CC-06A41C901677}"/>
              </a:ext>
            </a:extLst>
          </p:cNvPr>
          <p:cNvSpPr txBox="1"/>
          <p:nvPr/>
        </p:nvSpPr>
        <p:spPr>
          <a:xfrm>
            <a:off x="1207972" y="1373405"/>
            <a:ext cx="9524395" cy="4747995"/>
          </a:xfrm>
          <a:prstGeom prst="rect">
            <a:avLst/>
          </a:prstGeom>
        </p:spPr>
        <p:style>
          <a:lnRef idx="2">
            <a:schemeClr val="accent5"/>
          </a:lnRef>
          <a:fillRef idx="1">
            <a:schemeClr val="lt1"/>
          </a:fillRef>
          <a:effectRef idx="0">
            <a:schemeClr val="accent5"/>
          </a:effectRef>
          <a:fontRef idx="minor">
            <a:schemeClr val="dk1"/>
          </a:fontRef>
        </p:style>
        <p:txBody>
          <a:bodyPr spcFirstLastPara="0" vert="horz" wrap="square" lIns="99568" tIns="35560" rIns="35560" bIns="35560" numCol="1" spcCol="1270" anchor="t" anchorCtr="0">
            <a:noAutofit/>
          </a:bodyPr>
          <a:lstStyle/>
          <a:p>
            <a:pPr algn="ctr">
              <a:lnSpc>
                <a:spcPct val="150000"/>
              </a:lnSpc>
            </a:pPr>
            <a:r>
              <a:rPr lang="pt-BR" sz="2800" dirty="0">
                <a:latin typeface="RobotoBR" pitchFamily="2" charset="0"/>
              </a:rPr>
              <a:t>O videoclipe é um filme curto, que geralmente sintetiza a história contida na letra de uma música.</a:t>
            </a:r>
            <a:br>
              <a:rPr lang="pt-BR" sz="2800" dirty="0">
                <a:latin typeface="RobotoBR" pitchFamily="2" charset="0"/>
              </a:rPr>
            </a:br>
            <a:r>
              <a:rPr lang="pt-BR" sz="2800" dirty="0">
                <a:latin typeface="RobotoBR" pitchFamily="2" charset="0"/>
              </a:rPr>
              <a:t> Além de imagens filmadas, pode explorar diversos efeitos visuais. </a:t>
            </a:r>
            <a:br>
              <a:rPr lang="pt-BR" sz="2800" dirty="0">
                <a:latin typeface="RobotoBR" pitchFamily="2" charset="0"/>
              </a:rPr>
            </a:br>
            <a:r>
              <a:rPr lang="pt-BR" sz="2800" dirty="0">
                <a:latin typeface="RobotoBR" pitchFamily="2" charset="0"/>
              </a:rPr>
              <a:t>Dentre as características de seu discurso, destacam-se a montagem com cortes rápidos e a justaposição de cenas que acompanham o ritmo da música.</a:t>
            </a:r>
            <a:endParaRPr lang="pt-BR" kern="1200" dirty="0"/>
          </a:p>
        </p:txBody>
      </p:sp>
      <p:sp>
        <p:nvSpPr>
          <p:cNvPr id="2" name="Slide Number Placeholder 1"/>
          <p:cNvSpPr>
            <a:spLocks noGrp="1"/>
          </p:cNvSpPr>
          <p:nvPr>
            <p:ph type="sldNum" sz="quarter" idx="12"/>
          </p:nvPr>
        </p:nvSpPr>
        <p:spPr/>
        <p:txBody>
          <a:bodyPr/>
          <a:lstStyle/>
          <a:p>
            <a:fld id="{58C7F00C-2275-4886-B8AE-3FC82F8469DF}" type="slidenum">
              <a:rPr lang="pt-BR" smtClean="0"/>
              <a:t>8</a:t>
            </a:fld>
            <a:endParaRPr lang="pt-BR" dirty="0"/>
          </a:p>
        </p:txBody>
      </p:sp>
      <p:pic>
        <p:nvPicPr>
          <p:cNvPr id="7"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28094079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p:cNvSpPr/>
          <p:nvPr/>
        </p:nvSpPr>
        <p:spPr>
          <a:xfrm>
            <a:off x="2276534" y="2173764"/>
            <a:ext cx="7797772" cy="3970318"/>
          </a:xfrm>
          <a:prstGeom prst="rect">
            <a:avLst/>
          </a:prstGeom>
        </p:spPr>
        <p:txBody>
          <a:bodyPr wrap="square">
            <a:spAutoFit/>
          </a:bodyPr>
          <a:lstStyle/>
          <a:p>
            <a:pPr algn="ctr">
              <a:lnSpc>
                <a:spcPct val="150000"/>
              </a:lnSpc>
            </a:pPr>
            <a:r>
              <a:rPr lang="pt-BR" sz="2800" dirty="0">
                <a:latin typeface="RobotoBR" pitchFamily="2" charset="0"/>
              </a:rPr>
              <a:t>Os Beatles foram pioneiros em explorar a relação entre música e vídeo, concebendo uma narrativa visual para uma música. Em 1964, a banda inglesa criou um clipe para a música </a:t>
            </a:r>
            <a:r>
              <a:rPr lang="pt-BR" sz="2800" i="1" dirty="0">
                <a:latin typeface="RobotoBR" pitchFamily="2" charset="0"/>
              </a:rPr>
              <a:t>A hard day’s night</a:t>
            </a:r>
            <a:r>
              <a:rPr lang="pt-BR" sz="2800" dirty="0">
                <a:latin typeface="RobotoBR" pitchFamily="2" charset="0"/>
              </a:rPr>
              <a:t>, em que seus integrantes aparecem fugindo dos fãs.</a:t>
            </a:r>
          </a:p>
        </p:txBody>
      </p:sp>
      <p:sp>
        <p:nvSpPr>
          <p:cNvPr id="5" name="Retângulo: Cantos Arredondados 14">
            <a:extLst>
              <a:ext uri="{FF2B5EF4-FFF2-40B4-BE49-F238E27FC236}">
                <a16:creationId xmlns:a16="http://schemas.microsoft.com/office/drawing/2014/main" id="{6AF8A99A-9CE6-419E-9079-BB2B2CD3EF04}"/>
              </a:ext>
            </a:extLst>
          </p:cNvPr>
          <p:cNvSpPr/>
          <p:nvPr/>
        </p:nvSpPr>
        <p:spPr>
          <a:xfrm>
            <a:off x="2225734" y="810158"/>
            <a:ext cx="8178800" cy="5572617"/>
          </a:xfrm>
          <a:prstGeom prst="round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pt-BR" dirty="0"/>
          </a:p>
        </p:txBody>
      </p:sp>
      <p:sp>
        <p:nvSpPr>
          <p:cNvPr id="6" name="Retângulo 5"/>
          <p:cNvSpPr/>
          <p:nvPr/>
        </p:nvSpPr>
        <p:spPr>
          <a:xfrm>
            <a:off x="3209146" y="930098"/>
            <a:ext cx="5932548" cy="830997"/>
          </a:xfrm>
          <a:prstGeom prst="rect">
            <a:avLst/>
          </a:prstGeom>
        </p:spPr>
        <p:txBody>
          <a:bodyPr wrap="square">
            <a:spAutoFit/>
          </a:bodyPr>
          <a:lstStyle/>
          <a:p>
            <a:pPr algn="ctr"/>
            <a:r>
              <a:rPr lang="pt-BR" sz="4800" b="1" dirty="0">
                <a:ln w="0"/>
                <a:solidFill>
                  <a:schemeClr val="accent1"/>
                </a:solidFill>
                <a:effectLst>
                  <a:outerShdw blurRad="38100" dist="25400" dir="5400000" algn="ctr" rotWithShape="0">
                    <a:srgbClr val="6E747A">
                      <a:alpha val="43000"/>
                    </a:srgbClr>
                  </a:outerShdw>
                </a:effectLst>
                <a:latin typeface="RobotoBR" pitchFamily="2" charset="0"/>
                <a:ea typeface="Roboto" panose="02000000000000000000" pitchFamily="2" charset="0"/>
              </a:rPr>
              <a:t>Pioneiros do clipe</a:t>
            </a:r>
          </a:p>
        </p:txBody>
      </p:sp>
      <p:sp>
        <p:nvSpPr>
          <p:cNvPr id="2" name="Slide Number Placeholder 1"/>
          <p:cNvSpPr>
            <a:spLocks noGrp="1"/>
          </p:cNvSpPr>
          <p:nvPr>
            <p:ph type="sldNum" sz="quarter" idx="12"/>
          </p:nvPr>
        </p:nvSpPr>
        <p:spPr/>
        <p:txBody>
          <a:bodyPr/>
          <a:lstStyle/>
          <a:p>
            <a:fld id="{58C7F00C-2275-4886-B8AE-3FC82F8469DF}" type="slidenum">
              <a:rPr lang="pt-BR" smtClean="0"/>
              <a:t>9</a:t>
            </a:fld>
            <a:endParaRPr lang="pt-BR" dirty="0"/>
          </a:p>
        </p:txBody>
      </p:sp>
      <p:pic>
        <p:nvPicPr>
          <p:cNvPr id="7"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4146882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0A671D0B-1BC8-41CB-AFC6-B8A28E1B7397}"/>
              </a:ext>
            </a:extLst>
          </p:cNvPr>
          <p:cNvSpPr>
            <a:spLocks noGrp="1"/>
          </p:cNvSpPr>
          <p:nvPr>
            <p:ph type="ctrTitle"/>
          </p:nvPr>
        </p:nvSpPr>
        <p:spPr/>
        <p:txBody>
          <a:bodyPr>
            <a:normAutofit/>
          </a:bodyPr>
          <a:lstStyle/>
          <a:p>
            <a:br>
              <a:rPr lang="pt-BR" sz="4800" dirty="0">
                <a:latin typeface="RobotoBR" pitchFamily="2" charset="0"/>
              </a:rPr>
            </a:br>
            <a:r>
              <a:rPr lang="pt-BR" sz="4800" dirty="0">
                <a:latin typeface="RobotoBR" pitchFamily="2" charset="0"/>
              </a:rPr>
              <a:t>Unidade 3 – Capítulo 6</a:t>
            </a:r>
          </a:p>
        </p:txBody>
      </p:sp>
      <p:sp>
        <p:nvSpPr>
          <p:cNvPr id="2" name="Slide Number Placeholder 1"/>
          <p:cNvSpPr>
            <a:spLocks noGrp="1"/>
          </p:cNvSpPr>
          <p:nvPr>
            <p:ph type="sldNum" sz="quarter" idx="12"/>
          </p:nvPr>
        </p:nvSpPr>
        <p:spPr/>
        <p:txBody>
          <a:bodyPr/>
          <a:lstStyle/>
          <a:p>
            <a:fld id="{58C7F00C-2275-4886-B8AE-3FC82F8469DF}" type="slidenum">
              <a:rPr lang="pt-BR" smtClean="0"/>
              <a:t>10</a:t>
            </a:fld>
            <a:endParaRPr lang="pt-BR" dirty="0"/>
          </a:p>
        </p:txBody>
      </p:sp>
      <p:pic>
        <p:nvPicPr>
          <p:cNvPr id="5"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6945994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E046689A-2400-43A1-85E8-AA272FBF48D4}"/>
              </a:ext>
            </a:extLst>
          </p:cNvPr>
          <p:cNvSpPr>
            <a:spLocks noGrp="1"/>
          </p:cNvSpPr>
          <p:nvPr>
            <p:ph type="title"/>
          </p:nvPr>
        </p:nvSpPr>
        <p:spPr>
          <a:xfrm>
            <a:off x="965200" y="1600202"/>
            <a:ext cx="10477500" cy="4902198"/>
          </a:xfrm>
        </p:spPr>
        <p:style>
          <a:lnRef idx="2">
            <a:schemeClr val="accent1">
              <a:shade val="50000"/>
            </a:schemeClr>
          </a:lnRef>
          <a:fillRef idx="1">
            <a:schemeClr val="accent1"/>
          </a:fillRef>
          <a:effectRef idx="0">
            <a:schemeClr val="accent1"/>
          </a:effectRef>
          <a:fontRef idx="minor">
            <a:schemeClr val="lt1"/>
          </a:fontRef>
        </p:style>
        <p:txBody>
          <a:bodyPr>
            <a:noAutofit/>
          </a:bodyPr>
          <a:lstStyle/>
          <a:p>
            <a:pPr algn="ctr">
              <a:lnSpc>
                <a:spcPct val="150000"/>
              </a:lnSpc>
            </a:pPr>
            <a:r>
              <a:rPr lang="pt-BR" sz="2800" dirty="0">
                <a:ln w="0"/>
                <a:solidFill>
                  <a:schemeClr val="bg1"/>
                </a:solidFill>
                <a:effectLst>
                  <a:outerShdw blurRad="38100" dist="19050" dir="2700000" algn="tl" rotWithShape="0">
                    <a:schemeClr val="dk1">
                      <a:alpha val="40000"/>
                    </a:schemeClr>
                  </a:outerShdw>
                </a:effectLst>
                <a:latin typeface="RobotoBR" pitchFamily="2" charset="0"/>
              </a:rPr>
              <a:t>Bem antes da popularização das TVs,  a invenção do rádio mudou nossa relação com a música durante o século XX. O rádio difundiu o trabalho de artistas, levando-o às casas de milhares de famílias. Os músicos não dependiam apenas de </a:t>
            </a:r>
            <a:r>
              <a:rPr lang="pt-BR" sz="2800" i="1" dirty="0">
                <a:ln w="0"/>
                <a:solidFill>
                  <a:schemeClr val="bg1"/>
                </a:solidFill>
                <a:effectLst>
                  <a:outerShdw blurRad="38100" dist="19050" dir="2700000" algn="tl" rotWithShape="0">
                    <a:schemeClr val="dk1">
                      <a:alpha val="40000"/>
                    </a:schemeClr>
                  </a:outerShdw>
                </a:effectLst>
                <a:latin typeface="RobotoBR" pitchFamily="2" charset="0"/>
              </a:rPr>
              <a:t>shows</a:t>
            </a:r>
            <a:r>
              <a:rPr lang="pt-BR" sz="2800" dirty="0">
                <a:ln w="0"/>
                <a:solidFill>
                  <a:schemeClr val="bg1"/>
                </a:solidFill>
                <a:effectLst>
                  <a:outerShdw blurRad="38100" dist="19050" dir="2700000" algn="tl" rotWithShape="0">
                    <a:schemeClr val="dk1">
                      <a:alpha val="40000"/>
                    </a:schemeClr>
                  </a:outerShdw>
                </a:effectLst>
                <a:latin typeface="RobotoBR" pitchFamily="2" charset="0"/>
              </a:rPr>
              <a:t> para tornar sua arte conhecida. Havia a possibilidade de conseguir um contrato com uma boa gravadora para ter suas</a:t>
            </a:r>
            <a:br>
              <a:rPr lang="pt-BR" sz="2800" dirty="0">
                <a:ln w="0"/>
                <a:solidFill>
                  <a:schemeClr val="bg1"/>
                </a:solidFill>
                <a:effectLst>
                  <a:outerShdw blurRad="38100" dist="19050" dir="2700000" algn="tl" rotWithShape="0">
                    <a:schemeClr val="dk1">
                      <a:alpha val="40000"/>
                    </a:schemeClr>
                  </a:outerShdw>
                </a:effectLst>
                <a:latin typeface="RobotoBR" pitchFamily="2" charset="0"/>
              </a:rPr>
            </a:br>
            <a:r>
              <a:rPr lang="pt-BR" sz="2800" dirty="0">
                <a:ln w="0"/>
                <a:solidFill>
                  <a:schemeClr val="bg1"/>
                </a:solidFill>
                <a:effectLst>
                  <a:outerShdw blurRad="38100" dist="19050" dir="2700000" algn="tl" rotWithShape="0">
                    <a:schemeClr val="dk1">
                      <a:alpha val="40000"/>
                    </a:schemeClr>
                  </a:outerShdw>
                </a:effectLst>
                <a:latin typeface="RobotoBR" pitchFamily="2" charset="0"/>
              </a:rPr>
              <a:t>músicas tocadas nas emissoras de rádio.</a:t>
            </a:r>
          </a:p>
        </p:txBody>
      </p:sp>
      <p:sp>
        <p:nvSpPr>
          <p:cNvPr id="12" name="Retângulo 11">
            <a:extLst>
              <a:ext uri="{FF2B5EF4-FFF2-40B4-BE49-F238E27FC236}">
                <a16:creationId xmlns:a16="http://schemas.microsoft.com/office/drawing/2014/main" id="{22539740-4563-4767-9740-19E11DFB5EC6}"/>
              </a:ext>
            </a:extLst>
          </p:cNvPr>
          <p:cNvSpPr/>
          <p:nvPr/>
        </p:nvSpPr>
        <p:spPr>
          <a:xfrm>
            <a:off x="6022736" y="5624270"/>
            <a:ext cx="2817133" cy="774249"/>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7" name="Título 1">
            <a:extLst>
              <a:ext uri="{FF2B5EF4-FFF2-40B4-BE49-F238E27FC236}">
                <a16:creationId xmlns:a16="http://schemas.microsoft.com/office/drawing/2014/main" id="{CCA4F699-E3E4-4167-A92A-844D3666CE5E}"/>
              </a:ext>
            </a:extLst>
          </p:cNvPr>
          <p:cNvSpPr txBox="1">
            <a:spLocks/>
          </p:cNvSpPr>
          <p:nvPr/>
        </p:nvSpPr>
        <p:spPr>
          <a:xfrm>
            <a:off x="3238500" y="304802"/>
            <a:ext cx="6096000" cy="1295400"/>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ctr"/>
            <a:br>
              <a:rPr lang="pt-BR" sz="4900" b="1" dirty="0">
                <a:ln w="0"/>
                <a:solidFill>
                  <a:schemeClr val="accent1"/>
                </a:solidFill>
                <a:effectLst>
                  <a:outerShdw blurRad="38100" dist="25400" dir="5400000" algn="ctr" rotWithShape="0">
                    <a:srgbClr val="6E747A">
                      <a:alpha val="43000"/>
                    </a:srgbClr>
                  </a:outerShdw>
                </a:effectLst>
                <a:latin typeface="RobotoBR" pitchFamily="2" charset="0"/>
                <a:ea typeface="Roboto" panose="02000000000000000000" pitchFamily="2" charset="0"/>
              </a:rPr>
            </a:br>
            <a:r>
              <a:rPr lang="pt-BR" sz="4900" b="1" dirty="0">
                <a:ln w="0"/>
                <a:solidFill>
                  <a:schemeClr val="accent1"/>
                </a:solidFill>
                <a:effectLst>
                  <a:outerShdw blurRad="38100" dist="25400" dir="5400000" algn="ctr" rotWithShape="0">
                    <a:srgbClr val="6E747A">
                      <a:alpha val="43000"/>
                    </a:srgbClr>
                  </a:outerShdw>
                </a:effectLst>
                <a:latin typeface="RobotoBR" pitchFamily="2" charset="0"/>
                <a:ea typeface="Roboto" panose="02000000000000000000" pitchFamily="2" charset="0"/>
              </a:rPr>
              <a:t>Pelas ondas do rádio</a:t>
            </a:r>
          </a:p>
          <a:p>
            <a:pPr algn="ctr"/>
            <a:endParaRPr lang="pt-BR" sz="4800" b="1" dirty="0">
              <a:ln w="0"/>
              <a:solidFill>
                <a:schemeClr val="accent1"/>
              </a:solidFill>
              <a:effectLst>
                <a:outerShdw blurRad="38100" dist="25400" dir="5400000" algn="ctr" rotWithShape="0">
                  <a:srgbClr val="6E747A">
                    <a:alpha val="43000"/>
                  </a:srgbClr>
                </a:outerShdw>
              </a:effectLst>
            </a:endParaRPr>
          </a:p>
        </p:txBody>
      </p:sp>
      <p:sp>
        <p:nvSpPr>
          <p:cNvPr id="2" name="Slide Number Placeholder 1"/>
          <p:cNvSpPr>
            <a:spLocks noGrp="1"/>
          </p:cNvSpPr>
          <p:nvPr>
            <p:ph type="sldNum" sz="quarter" idx="12"/>
          </p:nvPr>
        </p:nvSpPr>
        <p:spPr/>
        <p:txBody>
          <a:bodyPr/>
          <a:lstStyle/>
          <a:p>
            <a:fld id="{58C7F00C-2275-4886-B8AE-3FC82F8469DF}" type="slidenum">
              <a:rPr lang="pt-BR" smtClean="0"/>
              <a:t>11</a:t>
            </a:fld>
            <a:endParaRPr lang="pt-BR" dirty="0"/>
          </a:p>
        </p:txBody>
      </p:sp>
      <p:pic>
        <p:nvPicPr>
          <p:cNvPr id="6"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34309828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lipse 4"/>
          <p:cNvSpPr/>
          <p:nvPr/>
        </p:nvSpPr>
        <p:spPr>
          <a:xfrm>
            <a:off x="1524000" y="695860"/>
            <a:ext cx="9436100" cy="6058376"/>
          </a:xfrm>
          <a:prstGeom prst="ellipse">
            <a:avLst/>
          </a:prstGeom>
          <a:scene3d>
            <a:camera prst="orthographicFront"/>
            <a:lightRig rig="flat" dir="t"/>
          </a:scene3d>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txBody>
          <a:bodyPr/>
          <a:lstStyle/>
          <a:p>
            <a:pPr algn="ctr">
              <a:lnSpc>
                <a:spcPct val="150000"/>
              </a:lnSpc>
            </a:pPr>
            <a:br>
              <a:rPr lang="pt-BR" sz="4800" dirty="0">
                <a:latin typeface="RobotoBR" pitchFamily="2" charset="0"/>
                <a:ea typeface="Roboto" panose="02000000000000000000" pitchFamily="2" charset="0"/>
              </a:rPr>
            </a:br>
            <a:endParaRPr lang="pt-BR" sz="2700" dirty="0">
              <a:latin typeface="RobotoBR" pitchFamily="2" charset="0"/>
              <a:ea typeface="Roboto" panose="02000000000000000000" pitchFamily="2" charset="0"/>
            </a:endParaRPr>
          </a:p>
        </p:txBody>
      </p:sp>
      <p:sp>
        <p:nvSpPr>
          <p:cNvPr id="3" name="Retângulo 2"/>
          <p:cNvSpPr/>
          <p:nvPr/>
        </p:nvSpPr>
        <p:spPr>
          <a:xfrm>
            <a:off x="2349500" y="2431639"/>
            <a:ext cx="7785100" cy="3323987"/>
          </a:xfrm>
          <a:prstGeom prst="rect">
            <a:avLst/>
          </a:prstGeom>
        </p:spPr>
        <p:txBody>
          <a:bodyPr wrap="square">
            <a:spAutoFit/>
          </a:bodyPr>
          <a:lstStyle/>
          <a:p>
            <a:pPr algn="ctr">
              <a:lnSpc>
                <a:spcPct val="150000"/>
              </a:lnSpc>
            </a:pPr>
            <a:r>
              <a:rPr lang="pt-BR" sz="2800" dirty="0">
                <a:latin typeface="RobotoBR" pitchFamily="2" charset="0"/>
              </a:rPr>
              <a:t>A capacidade de </a:t>
            </a:r>
            <a:r>
              <a:rPr lang="pt-BR" sz="2800" b="1" dirty="0">
                <a:latin typeface="RobotoBR" pitchFamily="2" charset="0"/>
              </a:rPr>
              <a:t>gravar</a:t>
            </a:r>
            <a:r>
              <a:rPr lang="pt-BR" sz="2800" dirty="0">
                <a:latin typeface="RobotoBR" pitchFamily="2" charset="0"/>
              </a:rPr>
              <a:t> sons transformou o modo de se </a:t>
            </a:r>
            <a:r>
              <a:rPr lang="pt-BR" sz="2800" b="1" dirty="0">
                <a:latin typeface="RobotoBR" pitchFamily="2" charset="0"/>
              </a:rPr>
              <a:t>compor</a:t>
            </a:r>
            <a:r>
              <a:rPr lang="pt-BR" sz="2800" dirty="0">
                <a:latin typeface="RobotoBR" pitchFamily="2" charset="0"/>
              </a:rPr>
              <a:t> música. Os artistas podiam explorar efeitos de edição. Podiam ressaltar sons minúsculos que em um palco praticamente desapareceriam.</a:t>
            </a:r>
          </a:p>
        </p:txBody>
      </p:sp>
      <p:sp>
        <p:nvSpPr>
          <p:cNvPr id="2" name="Retângulo 1"/>
          <p:cNvSpPr/>
          <p:nvPr/>
        </p:nvSpPr>
        <p:spPr>
          <a:xfrm>
            <a:off x="3352800" y="1276633"/>
            <a:ext cx="6413500" cy="830997"/>
          </a:xfrm>
          <a:prstGeom prst="rect">
            <a:avLst/>
          </a:prstGeom>
        </p:spPr>
        <p:txBody>
          <a:bodyPr wrap="square">
            <a:spAutoFit/>
          </a:bodyPr>
          <a:lstStyle/>
          <a:p>
            <a:r>
              <a:rPr lang="pt-BR" sz="4800" b="1" dirty="0">
                <a:latin typeface="RobotoBR" pitchFamily="2" charset="0"/>
              </a:rPr>
              <a:t>Música e tecnologia</a:t>
            </a:r>
          </a:p>
        </p:txBody>
      </p:sp>
      <p:sp>
        <p:nvSpPr>
          <p:cNvPr id="4" name="Slide Number Placeholder 3"/>
          <p:cNvSpPr>
            <a:spLocks noGrp="1"/>
          </p:cNvSpPr>
          <p:nvPr>
            <p:ph type="sldNum" sz="quarter" idx="12"/>
          </p:nvPr>
        </p:nvSpPr>
        <p:spPr/>
        <p:txBody>
          <a:bodyPr/>
          <a:lstStyle/>
          <a:p>
            <a:fld id="{58C7F00C-2275-4886-B8AE-3FC82F8469DF}" type="slidenum">
              <a:rPr lang="pt-BR" smtClean="0"/>
              <a:t>12</a:t>
            </a:fld>
            <a:endParaRPr lang="pt-BR" dirty="0"/>
          </a:p>
        </p:txBody>
      </p:sp>
      <p:pic>
        <p:nvPicPr>
          <p:cNvPr id="6"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6778222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ângulo 5"/>
          <p:cNvSpPr/>
          <p:nvPr/>
        </p:nvSpPr>
        <p:spPr>
          <a:xfrm>
            <a:off x="952500" y="1810619"/>
            <a:ext cx="10693400" cy="3970318"/>
          </a:xfrm>
          <a:prstGeom prst="rect">
            <a:avLst/>
          </a:prstGeom>
        </p:spPr>
        <p:txBody>
          <a:bodyPr wrap="square">
            <a:spAutoFit/>
          </a:bodyPr>
          <a:lstStyle/>
          <a:p>
            <a:pPr algn="ctr">
              <a:lnSpc>
                <a:spcPct val="150000"/>
              </a:lnSpc>
            </a:pPr>
            <a:r>
              <a:rPr lang="pt-BR" sz="2800" dirty="0">
                <a:latin typeface="RobotoBR" pitchFamily="2" charset="0"/>
              </a:rPr>
              <a:t>Entre as décadas de 1930 e 1960, o rádio foi importante para a formação da chamada </a:t>
            </a:r>
            <a:r>
              <a:rPr lang="pt-BR" sz="2800" b="1" dirty="0">
                <a:latin typeface="RobotoBR" pitchFamily="2" charset="0"/>
              </a:rPr>
              <a:t>Música Popular Brasileira</a:t>
            </a:r>
            <a:r>
              <a:rPr lang="pt-BR" sz="2800" dirty="0">
                <a:latin typeface="RobotoBR" pitchFamily="2" charset="0"/>
              </a:rPr>
              <a:t> (MPB).</a:t>
            </a:r>
            <a:br>
              <a:rPr lang="pt-BR" sz="2800" dirty="0">
                <a:latin typeface="RobotoBR" pitchFamily="2" charset="0"/>
              </a:rPr>
            </a:br>
            <a:r>
              <a:rPr lang="pt-BR" sz="2800" dirty="0">
                <a:latin typeface="RobotoBR" pitchFamily="2" charset="0"/>
              </a:rPr>
              <a:t> Nesse período, a principal rádio a divulgar nossa música era a Rádio Nacional, fundada em 1936, emissora com sede no Rio de Janeiro, então capital do Brasil. Por sua importância,</a:t>
            </a:r>
          </a:p>
          <a:p>
            <a:pPr algn="ctr">
              <a:lnSpc>
                <a:spcPct val="150000"/>
              </a:lnSpc>
            </a:pPr>
            <a:r>
              <a:rPr lang="pt-BR" sz="2800" dirty="0">
                <a:latin typeface="RobotoBR" pitchFamily="2" charset="0"/>
              </a:rPr>
              <a:t>a Rádio Nacional atraiu artistas de todos os cantos do país. </a:t>
            </a:r>
          </a:p>
        </p:txBody>
      </p:sp>
      <p:sp>
        <p:nvSpPr>
          <p:cNvPr id="4" name="Título 1">
            <a:extLst>
              <a:ext uri="{FF2B5EF4-FFF2-40B4-BE49-F238E27FC236}">
                <a16:creationId xmlns:a16="http://schemas.microsoft.com/office/drawing/2014/main" id="{E046689A-2400-43A1-85E8-AA272FBF48D4}"/>
              </a:ext>
            </a:extLst>
          </p:cNvPr>
          <p:cNvSpPr>
            <a:spLocks noGrp="1"/>
          </p:cNvSpPr>
          <p:nvPr>
            <p:ph type="title"/>
          </p:nvPr>
        </p:nvSpPr>
        <p:spPr>
          <a:xfrm>
            <a:off x="3136900" y="489819"/>
            <a:ext cx="5613400" cy="1320800"/>
          </a:xfrm>
        </p:spPr>
        <p:style>
          <a:lnRef idx="2">
            <a:schemeClr val="accent1">
              <a:shade val="50000"/>
            </a:schemeClr>
          </a:lnRef>
          <a:fillRef idx="1">
            <a:schemeClr val="accent1"/>
          </a:fillRef>
          <a:effectRef idx="0">
            <a:schemeClr val="accent1"/>
          </a:effectRef>
          <a:fontRef idx="minor">
            <a:schemeClr val="lt1"/>
          </a:fontRef>
        </p:style>
        <p:txBody>
          <a:bodyPr>
            <a:noAutofit/>
          </a:bodyPr>
          <a:lstStyle/>
          <a:p>
            <a:pPr algn="ctr">
              <a:lnSpc>
                <a:spcPct val="150000"/>
              </a:lnSpc>
            </a:pPr>
            <a:r>
              <a:rPr lang="pt-BR" sz="4800" dirty="0">
                <a:ln w="0"/>
                <a:solidFill>
                  <a:schemeClr val="bg1"/>
                </a:solidFill>
                <a:effectLst>
                  <a:outerShdw blurRad="38100" dist="19050" dir="2700000" algn="tl" rotWithShape="0">
                    <a:schemeClr val="dk1">
                      <a:alpha val="40000"/>
                    </a:schemeClr>
                  </a:outerShdw>
                </a:effectLst>
                <a:latin typeface="RobotoBR" pitchFamily="2" charset="0"/>
              </a:rPr>
              <a:t>O rádio e a MPB</a:t>
            </a:r>
          </a:p>
        </p:txBody>
      </p:sp>
      <p:sp>
        <p:nvSpPr>
          <p:cNvPr id="2" name="Slide Number Placeholder 1"/>
          <p:cNvSpPr>
            <a:spLocks noGrp="1"/>
          </p:cNvSpPr>
          <p:nvPr>
            <p:ph type="sldNum" sz="quarter" idx="12"/>
          </p:nvPr>
        </p:nvSpPr>
        <p:spPr/>
        <p:txBody>
          <a:bodyPr/>
          <a:lstStyle/>
          <a:p>
            <a:fld id="{58C7F00C-2275-4886-B8AE-3FC82F8469DF}" type="slidenum">
              <a:rPr lang="pt-BR" smtClean="0"/>
              <a:t>13</a:t>
            </a:fld>
            <a:endParaRPr lang="pt-BR" dirty="0"/>
          </a:p>
        </p:txBody>
      </p:sp>
      <p:pic>
        <p:nvPicPr>
          <p:cNvPr id="5"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15268940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p:cNvSpPr/>
          <p:nvPr/>
        </p:nvSpPr>
        <p:spPr>
          <a:xfrm>
            <a:off x="1726442" y="1451211"/>
            <a:ext cx="9280477" cy="5262979"/>
          </a:xfrm>
          <a:prstGeom prst="rect">
            <a:avLst/>
          </a:prstGeom>
        </p:spPr>
        <p:txBody>
          <a:bodyPr wrap="square">
            <a:spAutoFit/>
          </a:bodyPr>
          <a:lstStyle/>
          <a:p>
            <a:pPr algn="ctr">
              <a:lnSpc>
                <a:spcPct val="150000"/>
              </a:lnSpc>
            </a:pPr>
            <a:r>
              <a:rPr lang="pt-BR" sz="2800" dirty="0">
                <a:latin typeface="RobotoBR" pitchFamily="2" charset="0"/>
              </a:rPr>
              <a:t>Maria do Carmo Miranda da Cunha, mais conhecida como Carmen Miranda, foi uma cantora e atriz famosa internacionalmente. Nascida em Portugal, ela veio com a família para o Brasil quando era bebê. Fez sucesso no rádio e gravou seu primeiro álbum em 1930. Fez sucesso também no cinema, trabalhando nos Estados Unidos. Seu visual cheio de cores e elementos tropicais é reconhecido até hoje.</a:t>
            </a:r>
          </a:p>
        </p:txBody>
      </p:sp>
      <p:sp>
        <p:nvSpPr>
          <p:cNvPr id="5" name="Retângulo: Cantos Arredondados 14">
            <a:extLst>
              <a:ext uri="{FF2B5EF4-FFF2-40B4-BE49-F238E27FC236}">
                <a16:creationId xmlns:a16="http://schemas.microsoft.com/office/drawing/2014/main" id="{6AF8A99A-9CE6-419E-9079-BB2B2CD3EF04}"/>
              </a:ext>
            </a:extLst>
          </p:cNvPr>
          <p:cNvSpPr/>
          <p:nvPr/>
        </p:nvSpPr>
        <p:spPr>
          <a:xfrm>
            <a:off x="1337481" y="739450"/>
            <a:ext cx="9626678" cy="6031170"/>
          </a:xfrm>
          <a:prstGeom prst="round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pt-BR" dirty="0"/>
          </a:p>
        </p:txBody>
      </p:sp>
      <p:sp>
        <p:nvSpPr>
          <p:cNvPr id="6" name="Retângulo 5"/>
          <p:cNvSpPr/>
          <p:nvPr/>
        </p:nvSpPr>
        <p:spPr>
          <a:xfrm>
            <a:off x="3209146" y="616948"/>
            <a:ext cx="5932548" cy="830997"/>
          </a:xfrm>
          <a:prstGeom prst="rect">
            <a:avLst/>
          </a:prstGeom>
        </p:spPr>
        <p:txBody>
          <a:bodyPr wrap="square">
            <a:spAutoFit/>
          </a:bodyPr>
          <a:lstStyle/>
          <a:p>
            <a:pPr algn="ctr"/>
            <a:r>
              <a:rPr lang="pt-BR" sz="4800" b="1" dirty="0">
                <a:ln w="0"/>
                <a:solidFill>
                  <a:schemeClr val="accent1"/>
                </a:solidFill>
                <a:effectLst>
                  <a:outerShdw blurRad="38100" dist="25400" dir="5400000" algn="ctr" rotWithShape="0">
                    <a:srgbClr val="6E747A">
                      <a:alpha val="43000"/>
                    </a:srgbClr>
                  </a:outerShdw>
                </a:effectLst>
                <a:latin typeface="RobotoBR" pitchFamily="2" charset="0"/>
                <a:ea typeface="Roboto" panose="02000000000000000000" pitchFamily="2" charset="0"/>
              </a:rPr>
              <a:t>Carmen Miranda</a:t>
            </a:r>
          </a:p>
        </p:txBody>
      </p:sp>
      <p:sp>
        <p:nvSpPr>
          <p:cNvPr id="2" name="Slide Number Placeholder 1"/>
          <p:cNvSpPr>
            <a:spLocks noGrp="1"/>
          </p:cNvSpPr>
          <p:nvPr>
            <p:ph type="sldNum" sz="quarter" idx="12"/>
          </p:nvPr>
        </p:nvSpPr>
        <p:spPr/>
        <p:txBody>
          <a:bodyPr/>
          <a:lstStyle/>
          <a:p>
            <a:fld id="{58C7F00C-2275-4886-B8AE-3FC82F8469DF}" type="slidenum">
              <a:rPr lang="pt-BR" smtClean="0"/>
              <a:t>14</a:t>
            </a:fld>
            <a:endParaRPr lang="pt-BR" dirty="0"/>
          </a:p>
        </p:txBody>
      </p:sp>
      <p:pic>
        <p:nvPicPr>
          <p:cNvPr id="7"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19114128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ângulo 5"/>
          <p:cNvSpPr/>
          <p:nvPr/>
        </p:nvSpPr>
        <p:spPr>
          <a:xfrm>
            <a:off x="2966085" y="785715"/>
            <a:ext cx="6696881" cy="830997"/>
          </a:xfrm>
          <a:prstGeom prst="rect">
            <a:avLst/>
          </a:prstGeom>
        </p:spPr>
        <p:txBody>
          <a:bodyPr wrap="square">
            <a:spAutoFit/>
          </a:bodyPr>
          <a:lstStyle/>
          <a:p>
            <a:r>
              <a:rPr lang="pt-BR" sz="4800" dirty="0">
                <a:latin typeface="RobotoBR" pitchFamily="2" charset="0"/>
              </a:rPr>
              <a:t>Elementos da música</a:t>
            </a:r>
          </a:p>
        </p:txBody>
      </p:sp>
      <p:sp>
        <p:nvSpPr>
          <p:cNvPr id="7" name="Retângulo 6"/>
          <p:cNvSpPr/>
          <p:nvPr/>
        </p:nvSpPr>
        <p:spPr>
          <a:xfrm>
            <a:off x="1063948" y="1616712"/>
            <a:ext cx="10831774" cy="1958485"/>
          </a:xfrm>
          <a:prstGeom prst="rect">
            <a:avLst/>
          </a:prstGeom>
        </p:spPr>
        <p:txBody>
          <a:bodyPr wrap="square">
            <a:spAutoFit/>
          </a:bodyPr>
          <a:lstStyle/>
          <a:p>
            <a:pPr>
              <a:lnSpc>
                <a:spcPct val="150000"/>
              </a:lnSpc>
            </a:pPr>
            <a:r>
              <a:rPr lang="pt-BR" sz="2800" dirty="0">
                <a:latin typeface="RobotoBR" pitchFamily="2" charset="0"/>
              </a:rPr>
              <a:t>Ao ouvirmos com atenção determinada música, é possível perceber a qual gênero musical ela pertence se observarmos alguns de seus elementos:</a:t>
            </a:r>
          </a:p>
        </p:txBody>
      </p:sp>
      <p:grpSp>
        <p:nvGrpSpPr>
          <p:cNvPr id="23" name="Grupo 22"/>
          <p:cNvGrpSpPr/>
          <p:nvPr/>
        </p:nvGrpSpPr>
        <p:grpSpPr>
          <a:xfrm>
            <a:off x="2236194" y="3727895"/>
            <a:ext cx="2107205" cy="2097300"/>
            <a:chOff x="262442" y="564648"/>
            <a:chExt cx="2051260" cy="2051260"/>
          </a:xfrm>
          <a:scene3d>
            <a:camera prst="orthographicFront"/>
            <a:lightRig rig="flat" dir="t"/>
          </a:scene3d>
        </p:grpSpPr>
        <p:sp>
          <p:nvSpPr>
            <p:cNvPr id="24" name="Elipse 23"/>
            <p:cNvSpPr/>
            <p:nvPr/>
          </p:nvSpPr>
          <p:spPr>
            <a:xfrm>
              <a:off x="262442" y="564648"/>
              <a:ext cx="2051260" cy="2051260"/>
            </a:xfrm>
            <a:prstGeom prst="ellipse">
              <a:avLst/>
            </a:prstGeom>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sp>
        <p:sp>
          <p:nvSpPr>
            <p:cNvPr id="25" name="Elipse 4"/>
            <p:cNvSpPr/>
            <p:nvPr/>
          </p:nvSpPr>
          <p:spPr>
            <a:xfrm>
              <a:off x="562841" y="1208711"/>
              <a:ext cx="1450460" cy="991496"/>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55880" tIns="55880" rIns="55880" bIns="55880" numCol="1" spcCol="1270" anchor="ctr" anchorCtr="0">
              <a:noAutofit/>
            </a:bodyPr>
            <a:lstStyle/>
            <a:p>
              <a:pPr lvl="0" algn="ctr" defTabSz="1955800">
                <a:lnSpc>
                  <a:spcPct val="90000"/>
                </a:lnSpc>
                <a:spcBef>
                  <a:spcPct val="0"/>
                </a:spcBef>
                <a:spcAft>
                  <a:spcPct val="35000"/>
                </a:spcAft>
              </a:pPr>
              <a:r>
                <a:rPr lang="pt-BR" sz="2800" kern="1200" dirty="0">
                  <a:latin typeface="RobotoBR" pitchFamily="2" charset="0"/>
                </a:rPr>
                <a:t>Ritmo</a:t>
              </a:r>
            </a:p>
            <a:p>
              <a:pPr lvl="0" algn="ctr" defTabSz="1955800">
                <a:lnSpc>
                  <a:spcPct val="90000"/>
                </a:lnSpc>
                <a:spcBef>
                  <a:spcPct val="0"/>
                </a:spcBef>
                <a:spcAft>
                  <a:spcPct val="35000"/>
                </a:spcAft>
              </a:pPr>
              <a:endParaRPr lang="pt-BR" sz="1800" i="1" kern="1200" dirty="0"/>
            </a:p>
          </p:txBody>
        </p:sp>
      </p:grpSp>
      <p:grpSp>
        <p:nvGrpSpPr>
          <p:cNvPr id="35" name="Grupo 34"/>
          <p:cNvGrpSpPr/>
          <p:nvPr/>
        </p:nvGrpSpPr>
        <p:grpSpPr>
          <a:xfrm>
            <a:off x="5055722" y="3776806"/>
            <a:ext cx="2061949" cy="2121040"/>
            <a:chOff x="658052" y="913"/>
            <a:chExt cx="2051260" cy="2051260"/>
          </a:xfrm>
          <a:scene3d>
            <a:camera prst="orthographicFront"/>
            <a:lightRig rig="flat" dir="t"/>
          </a:scene3d>
        </p:grpSpPr>
        <p:sp>
          <p:nvSpPr>
            <p:cNvPr id="36" name="Elipse 35"/>
            <p:cNvSpPr/>
            <p:nvPr/>
          </p:nvSpPr>
          <p:spPr>
            <a:xfrm>
              <a:off x="658052" y="913"/>
              <a:ext cx="2051260" cy="2051260"/>
            </a:xfrm>
            <a:prstGeom prst="ellipse">
              <a:avLst/>
            </a:prstGeom>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sp>
        <p:sp>
          <p:nvSpPr>
            <p:cNvPr id="37" name="Elipse 4"/>
            <p:cNvSpPr/>
            <p:nvPr/>
          </p:nvSpPr>
          <p:spPr>
            <a:xfrm>
              <a:off x="808251" y="501820"/>
              <a:ext cx="1750862" cy="1450460"/>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55880" tIns="55880" rIns="55880" bIns="55880" numCol="1" spcCol="1270" anchor="ctr" anchorCtr="0">
              <a:noAutofit/>
            </a:bodyPr>
            <a:lstStyle/>
            <a:p>
              <a:pPr lvl="0" algn="ctr" defTabSz="1955800">
                <a:lnSpc>
                  <a:spcPct val="90000"/>
                </a:lnSpc>
                <a:spcBef>
                  <a:spcPct val="0"/>
                </a:spcBef>
                <a:spcAft>
                  <a:spcPct val="35000"/>
                </a:spcAft>
              </a:pPr>
              <a:r>
                <a:rPr lang="pt-BR" sz="2800" kern="1200" dirty="0">
                  <a:latin typeface="RobotoBR" pitchFamily="2" charset="0"/>
                </a:rPr>
                <a:t>Melodia</a:t>
              </a:r>
            </a:p>
            <a:p>
              <a:pPr lvl="0" algn="ctr" defTabSz="1955800">
                <a:lnSpc>
                  <a:spcPct val="90000"/>
                </a:lnSpc>
                <a:spcBef>
                  <a:spcPct val="0"/>
                </a:spcBef>
                <a:spcAft>
                  <a:spcPct val="35000"/>
                </a:spcAft>
              </a:pPr>
              <a:endParaRPr lang="pt-BR" sz="1800" i="1" kern="1200" dirty="0"/>
            </a:p>
          </p:txBody>
        </p:sp>
      </p:grpSp>
      <p:grpSp>
        <p:nvGrpSpPr>
          <p:cNvPr id="38" name="Grupo 37"/>
          <p:cNvGrpSpPr/>
          <p:nvPr/>
        </p:nvGrpSpPr>
        <p:grpSpPr>
          <a:xfrm>
            <a:off x="7507046" y="3670159"/>
            <a:ext cx="2551354" cy="2111837"/>
            <a:chOff x="451441" y="913"/>
            <a:chExt cx="2464481" cy="2051260"/>
          </a:xfrm>
          <a:scene3d>
            <a:camera prst="orthographicFront"/>
            <a:lightRig rig="flat" dir="t"/>
          </a:scene3d>
        </p:grpSpPr>
        <p:sp>
          <p:nvSpPr>
            <p:cNvPr id="39" name="Elipse 38"/>
            <p:cNvSpPr/>
            <p:nvPr/>
          </p:nvSpPr>
          <p:spPr>
            <a:xfrm>
              <a:off x="658052" y="913"/>
              <a:ext cx="2051260" cy="2051260"/>
            </a:xfrm>
            <a:prstGeom prst="ellipse">
              <a:avLst/>
            </a:prstGeom>
            <a:sp3d prstMaterial="dkEdge">
              <a:bevelT w="8200" h="38100"/>
            </a:sp3d>
          </p:spPr>
          <p:style>
            <a:lnRef idx="0">
              <a:schemeClr val="lt1">
                <a:hueOff val="0"/>
                <a:satOff val="0"/>
                <a:lumOff val="0"/>
                <a:alphaOff val="0"/>
              </a:schemeClr>
            </a:lnRef>
            <a:fillRef idx="2">
              <a:schemeClr val="accent1">
                <a:hueOff val="0"/>
                <a:satOff val="0"/>
                <a:lumOff val="0"/>
                <a:alphaOff val="0"/>
              </a:schemeClr>
            </a:fillRef>
            <a:effectRef idx="1">
              <a:schemeClr val="accent1">
                <a:hueOff val="0"/>
                <a:satOff val="0"/>
                <a:lumOff val="0"/>
                <a:alphaOff val="0"/>
              </a:schemeClr>
            </a:effectRef>
            <a:fontRef idx="minor">
              <a:schemeClr val="dk1"/>
            </a:fontRef>
          </p:style>
        </p:sp>
        <p:sp>
          <p:nvSpPr>
            <p:cNvPr id="40" name="Elipse 4"/>
            <p:cNvSpPr/>
            <p:nvPr/>
          </p:nvSpPr>
          <p:spPr>
            <a:xfrm>
              <a:off x="451441" y="270890"/>
              <a:ext cx="2464481" cy="1450460"/>
            </a:xfrm>
            <a:prstGeom prst="rect">
              <a:avLst/>
            </a:prstGeom>
            <a:sp3d/>
          </p:spPr>
          <p:style>
            <a:lnRef idx="0">
              <a:scrgbClr r="0" g="0" b="0"/>
            </a:lnRef>
            <a:fillRef idx="0">
              <a:scrgbClr r="0" g="0" b="0"/>
            </a:fillRef>
            <a:effectRef idx="0">
              <a:scrgbClr r="0" g="0" b="0"/>
            </a:effectRef>
            <a:fontRef idx="minor">
              <a:schemeClr val="dk1"/>
            </a:fontRef>
          </p:style>
          <p:txBody>
            <a:bodyPr spcFirstLastPara="0" vert="horz" wrap="square" lIns="55880" tIns="55880" rIns="55880" bIns="55880" numCol="1" spcCol="1270" anchor="ctr" anchorCtr="0">
              <a:noAutofit/>
            </a:bodyPr>
            <a:lstStyle/>
            <a:p>
              <a:pPr lvl="0" algn="ctr" defTabSz="1955800">
                <a:lnSpc>
                  <a:spcPct val="90000"/>
                </a:lnSpc>
                <a:spcBef>
                  <a:spcPct val="0"/>
                </a:spcBef>
                <a:spcAft>
                  <a:spcPct val="35000"/>
                </a:spcAft>
              </a:pPr>
              <a:r>
                <a:rPr lang="pt-BR" sz="2800" dirty="0">
                  <a:latin typeface="RobotoBR" pitchFamily="2" charset="0"/>
                </a:rPr>
                <a:t>Harmonia</a:t>
              </a:r>
              <a:endParaRPr lang="pt-BR" sz="1800" i="1" kern="1200" dirty="0"/>
            </a:p>
          </p:txBody>
        </p:sp>
      </p:grpSp>
      <p:sp>
        <p:nvSpPr>
          <p:cNvPr id="2" name="Slide Number Placeholder 1"/>
          <p:cNvSpPr>
            <a:spLocks noGrp="1"/>
          </p:cNvSpPr>
          <p:nvPr>
            <p:ph type="sldNum" sz="quarter" idx="12"/>
          </p:nvPr>
        </p:nvSpPr>
        <p:spPr/>
        <p:txBody>
          <a:bodyPr/>
          <a:lstStyle/>
          <a:p>
            <a:fld id="{58C7F00C-2275-4886-B8AE-3FC82F8469DF}" type="slidenum">
              <a:rPr lang="pt-BR" smtClean="0"/>
              <a:t>15</a:t>
            </a:fld>
            <a:endParaRPr lang="pt-BR" dirty="0"/>
          </a:p>
        </p:txBody>
      </p:sp>
      <p:pic>
        <p:nvPicPr>
          <p:cNvPr id="14"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6603094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p:cNvSpPr/>
          <p:nvPr/>
        </p:nvSpPr>
        <p:spPr>
          <a:xfrm>
            <a:off x="1308100" y="1439020"/>
            <a:ext cx="9943406" cy="4678204"/>
          </a:xfrm>
          <a:prstGeom prst="rect">
            <a:avLst/>
          </a:prstGeom>
        </p:spPr>
        <p:txBody>
          <a:bodyPr wrap="square">
            <a:spAutoFit/>
          </a:bodyPr>
          <a:lstStyle/>
          <a:p>
            <a:endParaRPr lang="pt-BR" dirty="0"/>
          </a:p>
          <a:p>
            <a:pPr algn="ctr"/>
            <a:endParaRPr lang="pt-BR" sz="2800" dirty="0">
              <a:latin typeface="RobotoBR" pitchFamily="2" charset="0"/>
            </a:endParaRPr>
          </a:p>
          <a:p>
            <a:pPr algn="ctr">
              <a:lnSpc>
                <a:spcPct val="150000"/>
              </a:lnSpc>
            </a:pPr>
            <a:r>
              <a:rPr lang="pt-BR" sz="2800" dirty="0">
                <a:latin typeface="RobotoBR" pitchFamily="2" charset="0"/>
              </a:rPr>
              <a:t>A música e as cidades possuem uma relação antiga, muito anterior à era do rádio e da televisão. No Brasil, temos muitos exemplos de como a música viveu e se disseminou</a:t>
            </a:r>
          </a:p>
          <a:p>
            <a:pPr algn="ctr">
              <a:lnSpc>
                <a:spcPct val="150000"/>
              </a:lnSpc>
            </a:pPr>
            <a:r>
              <a:rPr lang="pt-BR" sz="2800" dirty="0">
                <a:latin typeface="RobotoBR" pitchFamily="2" charset="0"/>
              </a:rPr>
              <a:t>dentro do espaço urbano por meio de </a:t>
            </a:r>
            <a:r>
              <a:rPr lang="pt-BR" sz="2800" b="1" dirty="0">
                <a:latin typeface="RobotoBR" pitchFamily="2" charset="0"/>
              </a:rPr>
              <a:t>festas e tradições populares</a:t>
            </a:r>
            <a:r>
              <a:rPr lang="pt-BR" sz="2800" dirty="0">
                <a:latin typeface="RobotoBR" pitchFamily="2" charset="0"/>
              </a:rPr>
              <a:t>. Nesses casos, a música é passada de boca a boca, na relação entre músico e ouvinte.</a:t>
            </a:r>
          </a:p>
        </p:txBody>
      </p:sp>
      <p:grpSp>
        <p:nvGrpSpPr>
          <p:cNvPr id="5" name="Grupo 4"/>
          <p:cNvGrpSpPr/>
          <p:nvPr/>
        </p:nvGrpSpPr>
        <p:grpSpPr>
          <a:xfrm>
            <a:off x="2081413" y="783811"/>
            <a:ext cx="8432409" cy="1310417"/>
            <a:chOff x="2893314" y="-72545"/>
            <a:chExt cx="6320242" cy="1310417"/>
          </a:xfrm>
        </p:grpSpPr>
        <p:sp>
          <p:nvSpPr>
            <p:cNvPr id="6" name="Divisa 5"/>
            <p:cNvSpPr/>
            <p:nvPr/>
          </p:nvSpPr>
          <p:spPr>
            <a:xfrm>
              <a:off x="2893314" y="-34994"/>
              <a:ext cx="6320242" cy="1272866"/>
            </a:xfrm>
            <a:prstGeom prst="chevron">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7" name="Divisa 4"/>
            <p:cNvSpPr/>
            <p:nvPr/>
          </p:nvSpPr>
          <p:spPr>
            <a:xfrm>
              <a:off x="2893314" y="-72545"/>
              <a:ext cx="6140716" cy="127286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130" tIns="12065" rIns="0" bIns="12065" numCol="1" spcCol="1270" anchor="ctr" anchorCtr="0">
              <a:noAutofit/>
            </a:bodyPr>
            <a:lstStyle/>
            <a:p>
              <a:pPr algn="ctr" defTabSz="844550">
                <a:lnSpc>
                  <a:spcPct val="90000"/>
                </a:lnSpc>
                <a:spcBef>
                  <a:spcPct val="0"/>
                </a:spcBef>
                <a:spcAft>
                  <a:spcPct val="35000"/>
                </a:spcAft>
              </a:pPr>
              <a:r>
                <a:rPr lang="pt-BR" sz="4800" dirty="0">
                  <a:latin typeface="RobotoBR" pitchFamily="2" charset="0"/>
                </a:rPr>
                <a:t>   Música e comunidade</a:t>
              </a:r>
              <a:endParaRPr lang="pt-BR" sz="4800" kern="1200" dirty="0">
                <a:latin typeface="RobotoBR" pitchFamily="2" charset="0"/>
                <a:ea typeface="Roboto" panose="02000000000000000000" pitchFamily="2" charset="0"/>
              </a:endParaRPr>
            </a:p>
          </p:txBody>
        </p:sp>
      </p:grpSp>
      <p:sp>
        <p:nvSpPr>
          <p:cNvPr id="2" name="Slide Number Placeholder 1"/>
          <p:cNvSpPr>
            <a:spLocks noGrp="1"/>
          </p:cNvSpPr>
          <p:nvPr>
            <p:ph type="sldNum" sz="quarter" idx="12"/>
          </p:nvPr>
        </p:nvSpPr>
        <p:spPr/>
        <p:txBody>
          <a:bodyPr/>
          <a:lstStyle/>
          <a:p>
            <a:fld id="{58C7F00C-2275-4886-B8AE-3FC82F8469DF}" type="slidenum">
              <a:rPr lang="pt-BR" smtClean="0"/>
              <a:t>16</a:t>
            </a:fld>
            <a:endParaRPr lang="pt-BR" dirty="0"/>
          </a:p>
        </p:txBody>
      </p:sp>
      <p:pic>
        <p:nvPicPr>
          <p:cNvPr id="8"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23238810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a:extLst>
              <a:ext uri="{FF2B5EF4-FFF2-40B4-BE49-F238E27FC236}">
                <a16:creationId xmlns:a16="http://schemas.microsoft.com/office/drawing/2014/main" id="{15AB3973-CA04-4387-A483-73CC734DA56F}"/>
              </a:ext>
            </a:extLst>
          </p:cNvPr>
          <p:cNvSpPr txBox="1">
            <a:spLocks noGrp="1"/>
          </p:cNvSpPr>
          <p:nvPr>
            <p:ph idx="1"/>
          </p:nvPr>
        </p:nvSpPr>
        <p:spPr>
          <a:xfrm>
            <a:off x="1308100" y="863600"/>
            <a:ext cx="9537700" cy="9525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pt-BR" sz="4800" dirty="0">
                <a:latin typeface="RobotoBR" pitchFamily="2" charset="0"/>
                <a:ea typeface="Roboto" panose="02000000000000000000" pitchFamily="2" charset="0"/>
              </a:rPr>
              <a:t>O cantar na era da comunicação</a:t>
            </a:r>
            <a:endParaRPr lang="pt-BR" sz="4800" dirty="0">
              <a:solidFill>
                <a:schemeClr val="bg1"/>
              </a:solidFill>
              <a:latin typeface="RobotoBR" pitchFamily="2" charset="0"/>
              <a:ea typeface="Roboto" panose="02000000000000000000" pitchFamily="2" charset="0"/>
            </a:endParaRPr>
          </a:p>
        </p:txBody>
      </p:sp>
      <p:sp>
        <p:nvSpPr>
          <p:cNvPr id="5" name="CaixaDeTexto 4">
            <a:extLst>
              <a:ext uri="{FF2B5EF4-FFF2-40B4-BE49-F238E27FC236}">
                <a16:creationId xmlns:a16="http://schemas.microsoft.com/office/drawing/2014/main" id="{97DC7532-0517-436C-A4CC-06A41C901677}"/>
              </a:ext>
            </a:extLst>
          </p:cNvPr>
          <p:cNvSpPr txBox="1"/>
          <p:nvPr/>
        </p:nvSpPr>
        <p:spPr>
          <a:xfrm>
            <a:off x="1096137" y="1999876"/>
            <a:ext cx="9981127" cy="4489824"/>
          </a:xfrm>
          <a:prstGeom prst="rect">
            <a:avLst/>
          </a:prstGeom>
        </p:spPr>
        <p:style>
          <a:lnRef idx="2">
            <a:schemeClr val="accent5"/>
          </a:lnRef>
          <a:fillRef idx="1">
            <a:schemeClr val="lt1"/>
          </a:fillRef>
          <a:effectRef idx="0">
            <a:schemeClr val="accent5"/>
          </a:effectRef>
          <a:fontRef idx="minor">
            <a:schemeClr val="dk1"/>
          </a:fontRef>
        </p:style>
        <p:txBody>
          <a:bodyPr spcFirstLastPara="0" vert="horz" wrap="square" lIns="99568" tIns="35560" rIns="35560" bIns="35560" numCol="1" spcCol="1270" anchor="t" anchorCtr="0">
            <a:noAutofit/>
          </a:bodyPr>
          <a:lstStyle/>
          <a:p>
            <a:pPr algn="ctr">
              <a:lnSpc>
                <a:spcPct val="150000"/>
              </a:lnSpc>
            </a:pPr>
            <a:r>
              <a:rPr lang="pt-BR" sz="2800" dirty="0">
                <a:latin typeface="Roboto" panose="02000000000000000000" pitchFamily="2" charset="0"/>
                <a:ea typeface="Roboto" panose="02000000000000000000" pitchFamily="2" charset="0"/>
              </a:rPr>
              <a:t>A nossa relação com o canto foi transformada pelas novas tecnologias. Vivemos uma realidade cada vez mais distante das tradições orais. Não mais aprendemos os cantos pelo contato direto com os artistas da tradição, mas pela </a:t>
            </a:r>
            <a:r>
              <a:rPr lang="pt-BR" sz="2800" b="1" dirty="0">
                <a:latin typeface="Roboto" panose="02000000000000000000" pitchFamily="2" charset="0"/>
                <a:ea typeface="Roboto" panose="02000000000000000000" pitchFamily="2" charset="0"/>
              </a:rPr>
              <a:t>exposição na mídia dos artistas em evidência</a:t>
            </a:r>
            <a:r>
              <a:rPr lang="pt-BR" sz="2800" dirty="0">
                <a:latin typeface="Roboto" panose="02000000000000000000" pitchFamily="2" charset="0"/>
                <a:ea typeface="Roboto" panose="02000000000000000000" pitchFamily="2" charset="0"/>
              </a:rPr>
              <a:t>. </a:t>
            </a:r>
            <a:br>
              <a:rPr lang="pt-BR" sz="2800" dirty="0">
                <a:latin typeface="Roboto" panose="02000000000000000000" pitchFamily="2" charset="0"/>
                <a:ea typeface="Roboto" panose="02000000000000000000" pitchFamily="2" charset="0"/>
              </a:rPr>
            </a:br>
            <a:r>
              <a:rPr lang="pt-BR" sz="2800" dirty="0">
                <a:latin typeface="Roboto" panose="02000000000000000000" pitchFamily="2" charset="0"/>
                <a:ea typeface="Roboto" panose="02000000000000000000" pitchFamily="2" charset="0"/>
              </a:rPr>
              <a:t>O apelo comercial, e não mais a tradição, define</a:t>
            </a:r>
          </a:p>
          <a:p>
            <a:pPr algn="ctr">
              <a:lnSpc>
                <a:spcPct val="150000"/>
              </a:lnSpc>
            </a:pPr>
            <a:r>
              <a:rPr lang="pt-BR" sz="2800" dirty="0">
                <a:latin typeface="Roboto" panose="02000000000000000000" pitchFamily="2" charset="0"/>
                <a:ea typeface="Roboto" panose="02000000000000000000" pitchFamily="2" charset="0"/>
              </a:rPr>
              <a:t>quais são as músicas a compor nosso imaginário.</a:t>
            </a:r>
            <a:endParaRPr lang="pt-BR" kern="1200" dirty="0"/>
          </a:p>
        </p:txBody>
      </p:sp>
      <p:sp>
        <p:nvSpPr>
          <p:cNvPr id="2" name="Slide Number Placeholder 1"/>
          <p:cNvSpPr>
            <a:spLocks noGrp="1"/>
          </p:cNvSpPr>
          <p:nvPr>
            <p:ph type="sldNum" sz="quarter" idx="12"/>
          </p:nvPr>
        </p:nvSpPr>
        <p:spPr/>
        <p:txBody>
          <a:bodyPr/>
          <a:lstStyle/>
          <a:p>
            <a:fld id="{58C7F00C-2275-4886-B8AE-3FC82F8469DF}" type="slidenum">
              <a:rPr lang="pt-BR" smtClean="0"/>
              <a:t>17</a:t>
            </a:fld>
            <a:endParaRPr lang="pt-BR" dirty="0"/>
          </a:p>
        </p:txBody>
      </p:sp>
      <p:pic>
        <p:nvPicPr>
          <p:cNvPr id="6"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6351345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3"/>
          <p:cNvSpPr/>
          <p:nvPr/>
        </p:nvSpPr>
        <p:spPr>
          <a:xfrm>
            <a:off x="936908" y="796200"/>
            <a:ext cx="10096500" cy="830997"/>
          </a:xfrm>
          <a:prstGeom prst="rect">
            <a:avLst/>
          </a:prstGeom>
        </p:spPr>
        <p:txBody>
          <a:bodyPr wrap="square">
            <a:spAutoFit/>
          </a:bodyPr>
          <a:lstStyle/>
          <a:p>
            <a:pPr algn="ctr"/>
            <a:r>
              <a:rPr lang="pt-BR" sz="4800" b="1" dirty="0">
                <a:ln w="0"/>
                <a:solidFill>
                  <a:schemeClr val="accent1"/>
                </a:solidFill>
                <a:effectLst>
                  <a:outerShdw blurRad="38100" dist="25400" dir="5400000" algn="ctr" rotWithShape="0">
                    <a:srgbClr val="6E747A">
                      <a:alpha val="43000"/>
                    </a:srgbClr>
                  </a:outerShdw>
                </a:effectLst>
                <a:latin typeface="Roboto" panose="02000000000000000000" pitchFamily="2" charset="0"/>
                <a:ea typeface="Roboto" panose="02000000000000000000" pitchFamily="2" charset="0"/>
              </a:rPr>
              <a:t>Elementos da música clássica</a:t>
            </a:r>
          </a:p>
        </p:txBody>
      </p:sp>
      <p:sp>
        <p:nvSpPr>
          <p:cNvPr id="5" name="Retângulo 4"/>
          <p:cNvSpPr/>
          <p:nvPr/>
        </p:nvSpPr>
        <p:spPr>
          <a:xfrm>
            <a:off x="1364777" y="1766682"/>
            <a:ext cx="10112990" cy="4616648"/>
          </a:xfrm>
          <a:prstGeom prst="rect">
            <a:avLst/>
          </a:prstGeom>
        </p:spPr>
        <p:txBody>
          <a:bodyPr wrap="square">
            <a:spAutoFit/>
          </a:bodyPr>
          <a:lstStyle/>
          <a:p>
            <a:pPr algn="ctr">
              <a:lnSpc>
                <a:spcPct val="150000"/>
              </a:lnSpc>
            </a:pPr>
            <a:r>
              <a:rPr lang="pt-BR" sz="2800" dirty="0">
                <a:latin typeface="RobotoBR" pitchFamily="2" charset="0"/>
              </a:rPr>
              <a:t>A música clássica ocidental tem um </a:t>
            </a:r>
            <a:r>
              <a:rPr lang="pt-BR" sz="2800" b="1" dirty="0">
                <a:latin typeface="RobotoBR" pitchFamily="2" charset="0"/>
              </a:rPr>
              <a:t>sistema de notação</a:t>
            </a:r>
          </a:p>
          <a:p>
            <a:pPr algn="ctr">
              <a:lnSpc>
                <a:spcPct val="150000"/>
              </a:lnSpc>
            </a:pPr>
            <a:r>
              <a:rPr lang="pt-BR" sz="2800" b="1" dirty="0">
                <a:latin typeface="RobotoBR" pitchFamily="2" charset="0"/>
              </a:rPr>
              <a:t>musical</a:t>
            </a:r>
            <a:r>
              <a:rPr lang="pt-BR" sz="2800" dirty="0">
                <a:latin typeface="RobotoBR" pitchFamily="2" charset="0"/>
              </a:rPr>
              <a:t> em partituras. Ele serve para indicar ao músico que irá interpretar a obra elementos como o ritmo, a velocidade, se</a:t>
            </a:r>
          </a:p>
          <a:p>
            <a:pPr algn="ctr">
              <a:lnSpc>
                <a:spcPct val="150000"/>
              </a:lnSpc>
            </a:pPr>
            <a:r>
              <a:rPr lang="pt-BR" sz="2800" dirty="0">
                <a:latin typeface="RobotoBR" pitchFamily="2" charset="0"/>
              </a:rPr>
              <a:t>as notas a serem tocadas são agudas ou graves e os acordes</a:t>
            </a:r>
          </a:p>
          <a:p>
            <a:pPr algn="ctr">
              <a:lnSpc>
                <a:spcPct val="150000"/>
              </a:lnSpc>
            </a:pPr>
            <a:r>
              <a:rPr lang="pt-BR" sz="2800" dirty="0">
                <a:latin typeface="RobotoBR" pitchFamily="2" charset="0"/>
              </a:rPr>
              <a:t>da harmonia. Outro aspecto importante na música clássica são as </a:t>
            </a:r>
            <a:r>
              <a:rPr lang="pt-BR" sz="2800" b="1" dirty="0">
                <a:latin typeface="RobotoBR" pitchFamily="2" charset="0"/>
              </a:rPr>
              <a:t>orquestras</a:t>
            </a:r>
            <a:r>
              <a:rPr lang="pt-BR" sz="2800" dirty="0">
                <a:latin typeface="RobotoBR" pitchFamily="2" charset="0"/>
              </a:rPr>
              <a:t> e o emprego de variados instrumentos musicais de timbres e tonalidades diferentes.</a:t>
            </a:r>
          </a:p>
        </p:txBody>
      </p:sp>
      <p:sp>
        <p:nvSpPr>
          <p:cNvPr id="2" name="Slide Number Placeholder 1"/>
          <p:cNvSpPr>
            <a:spLocks noGrp="1"/>
          </p:cNvSpPr>
          <p:nvPr>
            <p:ph type="sldNum" sz="quarter" idx="12"/>
          </p:nvPr>
        </p:nvSpPr>
        <p:spPr/>
        <p:txBody>
          <a:bodyPr/>
          <a:lstStyle/>
          <a:p>
            <a:fld id="{58C7F00C-2275-4886-B8AE-3FC82F8469DF}" type="slidenum">
              <a:rPr lang="pt-BR" smtClean="0"/>
              <a:t>18</a:t>
            </a:fld>
            <a:endParaRPr lang="pt-BR" dirty="0"/>
          </a:p>
        </p:txBody>
      </p:sp>
      <p:pic>
        <p:nvPicPr>
          <p:cNvPr id="6"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37125664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tângulo 10"/>
          <p:cNvSpPr/>
          <p:nvPr/>
        </p:nvSpPr>
        <p:spPr>
          <a:xfrm>
            <a:off x="1398645" y="1824421"/>
            <a:ext cx="9854199" cy="4580741"/>
          </a:xfrm>
          <a:prstGeom prst="rect">
            <a:avLst/>
          </a:prstGeom>
        </p:spPr>
        <p:txBody>
          <a:bodyPr wrap="square">
            <a:spAutoFit/>
          </a:bodyPr>
          <a:lstStyle/>
          <a:p>
            <a:pPr algn="ctr">
              <a:lnSpc>
                <a:spcPct val="150000"/>
              </a:lnSpc>
            </a:pPr>
            <a:r>
              <a:rPr lang="pt-BR" sz="2800" dirty="0">
                <a:latin typeface="RobotoBR" pitchFamily="2" charset="0"/>
              </a:rPr>
              <a:t>Diferentes corpos geram vozes diferentes. No caso das vozes mais agudas, chamamos de </a:t>
            </a:r>
            <a:r>
              <a:rPr lang="pt-BR" sz="2800" b="1" dirty="0">
                <a:latin typeface="RobotoBR" pitchFamily="2" charset="0"/>
              </a:rPr>
              <a:t>tenores</a:t>
            </a:r>
            <a:r>
              <a:rPr lang="pt-BR" sz="2800" dirty="0">
                <a:latin typeface="RobotoBR" pitchFamily="2" charset="0"/>
              </a:rPr>
              <a:t> os homens e de </a:t>
            </a:r>
            <a:r>
              <a:rPr lang="pt-BR" sz="2800" b="1" dirty="0">
                <a:latin typeface="RobotoBR" pitchFamily="2" charset="0"/>
              </a:rPr>
              <a:t>soprano</a:t>
            </a:r>
            <a:r>
              <a:rPr lang="pt-BR" sz="2800" dirty="0">
                <a:latin typeface="RobotoBR" pitchFamily="2" charset="0"/>
              </a:rPr>
              <a:t> as mulheres. As mais graves são </a:t>
            </a:r>
            <a:r>
              <a:rPr lang="pt-BR" sz="2800" b="1" dirty="0">
                <a:latin typeface="RobotoBR" pitchFamily="2" charset="0"/>
              </a:rPr>
              <a:t>contralto</a:t>
            </a:r>
            <a:r>
              <a:rPr lang="pt-BR" sz="2800" dirty="0">
                <a:latin typeface="RobotoBR" pitchFamily="2" charset="0"/>
              </a:rPr>
              <a:t>, no caso das mulheres, e </a:t>
            </a:r>
            <a:r>
              <a:rPr lang="pt-BR" sz="2800" b="1" dirty="0">
                <a:latin typeface="RobotoBR" pitchFamily="2" charset="0"/>
              </a:rPr>
              <a:t>baixo</a:t>
            </a:r>
            <a:r>
              <a:rPr lang="pt-BR" sz="2800" dirty="0">
                <a:latin typeface="RobotoBR" pitchFamily="2" charset="0"/>
              </a:rPr>
              <a:t>, no caso dos homens. </a:t>
            </a:r>
            <a:br>
              <a:rPr lang="pt-BR" sz="2800" dirty="0">
                <a:latin typeface="RobotoBR" pitchFamily="2" charset="0"/>
              </a:rPr>
            </a:br>
            <a:r>
              <a:rPr lang="pt-BR" sz="2800" dirty="0">
                <a:latin typeface="RobotoBR" pitchFamily="2" charset="0"/>
              </a:rPr>
              <a:t>As vozes médias que existem entre esses dois espectros são classificadas como </a:t>
            </a:r>
            <a:r>
              <a:rPr lang="pt-BR" sz="2800" b="1" dirty="0">
                <a:latin typeface="RobotoBR" pitchFamily="2" charset="0"/>
              </a:rPr>
              <a:t>mezzo-soprano</a:t>
            </a:r>
            <a:r>
              <a:rPr lang="pt-BR" sz="2800" dirty="0">
                <a:latin typeface="RobotoBR" pitchFamily="2" charset="0"/>
              </a:rPr>
              <a:t> (mulheres) e </a:t>
            </a:r>
            <a:r>
              <a:rPr lang="pt-BR" sz="2800" b="1" dirty="0">
                <a:latin typeface="RobotoBR" pitchFamily="2" charset="0"/>
              </a:rPr>
              <a:t>barítono</a:t>
            </a:r>
            <a:r>
              <a:rPr lang="pt-BR" sz="2800" dirty="0">
                <a:latin typeface="RobotoBR" pitchFamily="2" charset="0"/>
              </a:rPr>
              <a:t> (homens).</a:t>
            </a:r>
          </a:p>
        </p:txBody>
      </p:sp>
      <p:sp>
        <p:nvSpPr>
          <p:cNvPr id="9" name="Retângulo: Cantos Arredondados 14">
            <a:extLst>
              <a:ext uri="{FF2B5EF4-FFF2-40B4-BE49-F238E27FC236}">
                <a16:creationId xmlns:a16="http://schemas.microsoft.com/office/drawing/2014/main" id="{6AF8A99A-9CE6-419E-9079-BB2B2CD3EF04}"/>
              </a:ext>
            </a:extLst>
          </p:cNvPr>
          <p:cNvSpPr/>
          <p:nvPr/>
        </p:nvSpPr>
        <p:spPr>
          <a:xfrm>
            <a:off x="1433492" y="1760121"/>
            <a:ext cx="9778999" cy="4754979"/>
          </a:xfrm>
          <a:prstGeom prst="roundRect">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pt-BR" dirty="0"/>
          </a:p>
        </p:txBody>
      </p:sp>
      <p:grpSp>
        <p:nvGrpSpPr>
          <p:cNvPr id="10" name="Grupo 9"/>
          <p:cNvGrpSpPr/>
          <p:nvPr/>
        </p:nvGrpSpPr>
        <p:grpSpPr>
          <a:xfrm>
            <a:off x="2029753" y="354203"/>
            <a:ext cx="8779387" cy="1392243"/>
            <a:chOff x="622590" y="3129"/>
            <a:chExt cx="3311797" cy="1324719"/>
          </a:xfrm>
        </p:grpSpPr>
        <p:sp>
          <p:nvSpPr>
            <p:cNvPr id="12" name="Divisa 11"/>
            <p:cNvSpPr/>
            <p:nvPr/>
          </p:nvSpPr>
          <p:spPr>
            <a:xfrm>
              <a:off x="622590" y="3129"/>
              <a:ext cx="3311797" cy="1324719"/>
            </a:xfrm>
            <a:prstGeom prst="chevron">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3" name="Divisa 4"/>
            <p:cNvSpPr/>
            <p:nvPr/>
          </p:nvSpPr>
          <p:spPr>
            <a:xfrm>
              <a:off x="900156" y="419294"/>
              <a:ext cx="2650440" cy="59340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0640" tIns="20320" rIns="0" bIns="20320" numCol="1" spcCol="1270" anchor="ctr" anchorCtr="0">
              <a:noAutofit/>
            </a:bodyPr>
            <a:lstStyle/>
            <a:p>
              <a:pPr lvl="0" algn="ctr" defTabSz="1422400">
                <a:lnSpc>
                  <a:spcPct val="90000"/>
                </a:lnSpc>
                <a:spcBef>
                  <a:spcPct val="0"/>
                </a:spcBef>
                <a:spcAft>
                  <a:spcPct val="35000"/>
                </a:spcAft>
              </a:pPr>
              <a:br>
                <a:rPr lang="pt-BR" sz="4800" dirty="0">
                  <a:latin typeface="RobotoBR" pitchFamily="2" charset="0"/>
                  <a:ea typeface="Roboto" panose="02000000000000000000" pitchFamily="2" charset="0"/>
                </a:rPr>
              </a:br>
              <a:br>
                <a:rPr lang="pt-BR" sz="4800" dirty="0">
                  <a:latin typeface="RobotoBR" pitchFamily="2" charset="0"/>
                  <a:ea typeface="Roboto" panose="02000000000000000000" pitchFamily="2" charset="0"/>
                </a:rPr>
              </a:br>
              <a:br>
                <a:rPr lang="pt-BR" sz="4800" dirty="0">
                  <a:latin typeface="RobotoBR" pitchFamily="2" charset="0"/>
                  <a:ea typeface="Roboto" panose="02000000000000000000" pitchFamily="2" charset="0"/>
                </a:rPr>
              </a:br>
              <a:r>
                <a:rPr lang="pt-BR" sz="4800" dirty="0">
                  <a:latin typeface="RobotoBR" pitchFamily="2" charset="0"/>
                  <a:ea typeface="Roboto" panose="02000000000000000000" pitchFamily="2" charset="0"/>
                </a:rPr>
                <a:t>Diversidade de vozes</a:t>
              </a:r>
              <a:br>
                <a:rPr lang="pt-BR" sz="4800" dirty="0">
                  <a:latin typeface="RobotoBR" pitchFamily="2" charset="0"/>
                  <a:ea typeface="Roboto" panose="02000000000000000000" pitchFamily="2" charset="0"/>
                </a:rPr>
              </a:br>
              <a:br>
                <a:rPr lang="pt-BR" sz="4800" dirty="0">
                  <a:latin typeface="RobotoBR" pitchFamily="2" charset="0"/>
                  <a:ea typeface="Roboto" panose="02000000000000000000" pitchFamily="2" charset="0"/>
                </a:rPr>
              </a:br>
              <a:br>
                <a:rPr lang="pt-BR" sz="4800" dirty="0">
                  <a:latin typeface="RobotoBR" pitchFamily="2" charset="0"/>
                  <a:ea typeface="Roboto" panose="02000000000000000000" pitchFamily="2" charset="0"/>
                </a:rPr>
              </a:br>
              <a:endParaRPr lang="pt-BR" sz="4800" kern="1200" dirty="0">
                <a:latin typeface="RobotoBR" pitchFamily="2" charset="0"/>
                <a:ea typeface="Roboto" panose="02000000000000000000" pitchFamily="2" charset="0"/>
              </a:endParaRPr>
            </a:p>
          </p:txBody>
        </p:sp>
      </p:grpSp>
      <p:sp>
        <p:nvSpPr>
          <p:cNvPr id="2" name="Slide Number Placeholder 1"/>
          <p:cNvSpPr>
            <a:spLocks noGrp="1"/>
          </p:cNvSpPr>
          <p:nvPr>
            <p:ph type="sldNum" sz="quarter" idx="12"/>
          </p:nvPr>
        </p:nvSpPr>
        <p:spPr/>
        <p:txBody>
          <a:bodyPr/>
          <a:lstStyle/>
          <a:p>
            <a:fld id="{58C7F00C-2275-4886-B8AE-3FC82F8469DF}" type="slidenum">
              <a:rPr lang="pt-BR" smtClean="0"/>
              <a:t>19</a:t>
            </a:fld>
            <a:endParaRPr lang="pt-BR" dirty="0"/>
          </a:p>
        </p:txBody>
      </p:sp>
      <p:pic>
        <p:nvPicPr>
          <p:cNvPr id="8"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extLst>
      <p:ext uri="{BB962C8B-B14F-4D97-AF65-F5344CB8AC3E}">
        <p14:creationId xmlns:p14="http://schemas.microsoft.com/office/powerpoint/2010/main" val="1550983245"/>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987</Words>
  <Application>Microsoft Office PowerPoint</Application>
  <PresentationFormat>Widescreen</PresentationFormat>
  <Paragraphs>80</Paragraphs>
  <Slides>19</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19</vt:i4>
      </vt:variant>
    </vt:vector>
  </HeadingPairs>
  <TitlesOfParts>
    <vt:vector size="25" baseType="lpstr">
      <vt:lpstr>Arial</vt:lpstr>
      <vt:lpstr>Calibri</vt:lpstr>
      <vt:lpstr>Calibri Light</vt:lpstr>
      <vt:lpstr>Roboto</vt:lpstr>
      <vt:lpstr>RobotoBR</vt:lpstr>
      <vt:lpstr>Tema do Office</vt:lpstr>
      <vt:lpstr> Unidade 3 – Capítulo 5</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 Unidade 3 – Capítulo 6</vt:lpstr>
      <vt:lpstr>Bem antes da popularização das TVs,  a invenção do rádio mudou nossa relação com a música durante o século XX. O rádio difundiu o trabalho de artistas, levando-o às casas de milhares de famílias. Os músicos não dependiam apenas de shows para tornar sua arte conhecida. Havia a possibilidade de conseguir um contrato com uma boa gravadora para ter suas músicas tocadas nas emissoras de rádio.</vt:lpstr>
      <vt:lpstr>Apresentação do PowerPoint</vt:lpstr>
      <vt:lpstr>O rádio e a MPB</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Unidade 3 – Capítulo 5</dc:title>
  <dc:creator>João Paulo Bortoluci</dc:creator>
  <cp:lastModifiedBy>João Paulo Bortoluci</cp:lastModifiedBy>
  <cp:revision>1</cp:revision>
  <dcterms:created xsi:type="dcterms:W3CDTF">2020-04-03T12:54:50Z</dcterms:created>
  <dcterms:modified xsi:type="dcterms:W3CDTF">2020-04-03T12:57:23Z</dcterms:modified>
</cp:coreProperties>
</file>