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9" r:id="rId2"/>
    <p:sldId id="287" r:id="rId3"/>
    <p:sldId id="390" r:id="rId4"/>
    <p:sldId id="391" r:id="rId5"/>
    <p:sldId id="285" r:id="rId6"/>
    <p:sldId id="291" r:id="rId7"/>
    <p:sldId id="392" r:id="rId8"/>
    <p:sldId id="393" r:id="rId9"/>
    <p:sldId id="397" r:id="rId10"/>
    <p:sldId id="398" r:id="rId11"/>
    <p:sldId id="292" r:id="rId12"/>
    <p:sldId id="301" r:id="rId13"/>
    <p:sldId id="296" r:id="rId14"/>
    <p:sldId id="295" r:id="rId15"/>
    <p:sldId id="298" r:id="rId16"/>
    <p:sldId id="299" r:id="rId1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42EBB-1340-45B6-ADA0-EC3354636DFF}" type="datetimeFigureOut">
              <a:rPr lang="pt-BR" smtClean="0"/>
              <a:t>02/04/2020</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100BB-F5B1-4596-A0A9-58EF26277D9B}" type="slidenum">
              <a:rPr lang="pt-BR" smtClean="0"/>
              <a:t>‹nº›</a:t>
            </a:fld>
            <a:endParaRPr lang="pt-BR"/>
          </a:p>
        </p:txBody>
      </p:sp>
    </p:spTree>
    <p:extLst>
      <p:ext uri="{BB962C8B-B14F-4D97-AF65-F5344CB8AC3E}">
        <p14:creationId xmlns:p14="http://schemas.microsoft.com/office/powerpoint/2010/main" val="2692029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FF8CFCD0-E9AD-4362-A141-9CD9560029EB}" type="slidenum">
              <a:rPr lang="pt-BR" smtClean="0"/>
              <a:t>9</a:t>
            </a:fld>
            <a:endParaRPr lang="pt-BR" dirty="0"/>
          </a:p>
        </p:txBody>
      </p:sp>
    </p:spTree>
    <p:extLst>
      <p:ext uri="{BB962C8B-B14F-4D97-AF65-F5344CB8AC3E}">
        <p14:creationId xmlns:p14="http://schemas.microsoft.com/office/powerpoint/2010/main" val="15901209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D1F7226-9E9A-4604-AEC6-0EAA75715EFE}"/>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7B45FD88-68EB-4C9D-BBDD-1C7984E241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211F266-88F2-49A4-8A46-8DA8E25ADF9A}"/>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5" name="Espaço Reservado para Rodapé 4">
            <a:extLst>
              <a:ext uri="{FF2B5EF4-FFF2-40B4-BE49-F238E27FC236}">
                <a16:creationId xmlns:a16="http://schemas.microsoft.com/office/drawing/2014/main" id="{39FF24B2-43BE-4AED-8FB5-738FEAB886EE}"/>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ADC57EE-D78E-4395-9FC9-89B50A642F63}"/>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1243871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E7AEBB2-1285-4D07-83AA-753797E58044}"/>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5113927-B458-4FBF-A5C3-DC5459D1BC8E}"/>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956174D-8245-467B-A1F0-3CD918816416}"/>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5" name="Espaço Reservado para Rodapé 4">
            <a:extLst>
              <a:ext uri="{FF2B5EF4-FFF2-40B4-BE49-F238E27FC236}">
                <a16:creationId xmlns:a16="http://schemas.microsoft.com/office/drawing/2014/main" id="{0C1E6567-1623-4373-9FF2-15E7882EE80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E921301-AD45-4EBF-B308-973484BC5571}"/>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125129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43416-23A5-4E91-83B4-B8B3FD7BBF4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EB339FFF-9B4C-4264-B6C2-644F6C2647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140494A1-F0CC-489A-9BA2-874FA66D25A1}"/>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5" name="Espaço Reservado para Rodapé 4">
            <a:extLst>
              <a:ext uri="{FF2B5EF4-FFF2-40B4-BE49-F238E27FC236}">
                <a16:creationId xmlns:a16="http://schemas.microsoft.com/office/drawing/2014/main" id="{F79D613F-C412-41E4-A65F-89B40804DBB3}"/>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9F51094-DB44-4125-8039-6373D6D00756}"/>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1221310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8F1E75-C3F0-4B1A-B7DF-99E57D2591F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8DC0FFE-BEF1-49E7-B00B-7D8B105AC8D4}"/>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845832DF-0A61-4756-B751-DBB099EF900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57AE482D-E677-4962-9B84-C80CF6218464}"/>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6" name="Espaço Reservado para Rodapé 5">
            <a:extLst>
              <a:ext uri="{FF2B5EF4-FFF2-40B4-BE49-F238E27FC236}">
                <a16:creationId xmlns:a16="http://schemas.microsoft.com/office/drawing/2014/main" id="{AFB2A81C-B244-4C10-8C35-DF45324E4BE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2C00E1E-54CF-44F9-B266-1FB6898A5E48}"/>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4161745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D18DD2F-4284-4F3A-81FC-C5D68D24D22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7D925BF1-F6DF-4988-9A1E-2639C52D51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089DE763-C9BC-462D-8759-68196122F126}"/>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5C24BE2D-54D3-4857-859C-CFB43B094D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1F665F5-0E8C-4BE7-8D61-42100465528C}"/>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DD3147FD-C25C-4231-926F-C738FD80397E}"/>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8" name="Espaço Reservado para Rodapé 7">
            <a:extLst>
              <a:ext uri="{FF2B5EF4-FFF2-40B4-BE49-F238E27FC236}">
                <a16:creationId xmlns:a16="http://schemas.microsoft.com/office/drawing/2014/main" id="{151F3C88-C726-4083-8BA5-6A322387DE56}"/>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C66A9A42-BB8E-44BC-808A-65C860FBD239}"/>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35862803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1AFCC6-7EAC-4386-8E4B-1844BE4AF01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D4B66D90-BA59-491C-B84E-FE580F747F88}"/>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4" name="Espaço Reservado para Rodapé 3">
            <a:extLst>
              <a:ext uri="{FF2B5EF4-FFF2-40B4-BE49-F238E27FC236}">
                <a16:creationId xmlns:a16="http://schemas.microsoft.com/office/drawing/2014/main" id="{C4E89172-04EF-40EE-8427-6E2FBB3FD0C7}"/>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8E2090B-5E54-49F1-9843-94D099C03F0C}"/>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24001425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D5D15664-D076-4583-A507-EE216D42835B}"/>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3" name="Espaço Reservado para Rodapé 2">
            <a:extLst>
              <a:ext uri="{FF2B5EF4-FFF2-40B4-BE49-F238E27FC236}">
                <a16:creationId xmlns:a16="http://schemas.microsoft.com/office/drawing/2014/main" id="{1EF16A67-74AD-4F31-A155-23A2B577E4EC}"/>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23E9F0EA-67E3-4C26-BBCA-250265FEA3AA}"/>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585126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33CC5-875B-4633-941D-5A230D12B0E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863E11B-9CF1-4441-8969-02B8D9882A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94291A7-45EE-4FDF-9BB9-7AE46EB540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25FF1AE-C417-47EE-BD56-09C7664E6C30}"/>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6" name="Espaço Reservado para Rodapé 5">
            <a:extLst>
              <a:ext uri="{FF2B5EF4-FFF2-40B4-BE49-F238E27FC236}">
                <a16:creationId xmlns:a16="http://schemas.microsoft.com/office/drawing/2014/main" id="{00C07663-E545-41F4-BEA8-CE72A380B7E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BF7EDFB-BC13-4F2B-9BD1-E6E5927116D8}"/>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4145274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8C399E-EFAE-4A99-8DD3-1049A277E7D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11FFD91-E54A-4C28-A181-5C3C8F274A1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0123F66F-3AAA-47D7-BAD4-0B9FDE245D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C6035CD6-1E39-4669-A153-84999F2BA0D6}"/>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6" name="Espaço Reservado para Rodapé 5">
            <a:extLst>
              <a:ext uri="{FF2B5EF4-FFF2-40B4-BE49-F238E27FC236}">
                <a16:creationId xmlns:a16="http://schemas.microsoft.com/office/drawing/2014/main" id="{E1C8D170-6F80-403F-A872-EAB907E15DD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D4EE257-3969-4F54-990B-706B1DD09E27}"/>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1797384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0401CF-CB9F-4BAF-927E-97B33E61666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876BEFD-EFDA-49A6-9FF5-B03B51A542C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6BDB6D4-DE02-4D95-AE41-17CF721EB19F}"/>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5" name="Espaço Reservado para Rodapé 4">
            <a:extLst>
              <a:ext uri="{FF2B5EF4-FFF2-40B4-BE49-F238E27FC236}">
                <a16:creationId xmlns:a16="http://schemas.microsoft.com/office/drawing/2014/main" id="{B953476C-4A50-451E-BA3F-0EB0216AD13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968A455-7AB6-48B3-B493-F536608EC02E}"/>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902497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1BFF76C-7D9A-4967-B701-616110DBE73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48A5B750-3600-4EA8-BA22-201B6CD92968}"/>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57196F5-BF16-435F-A86E-79897F744DAB}"/>
              </a:ext>
            </a:extLst>
          </p:cNvPr>
          <p:cNvSpPr>
            <a:spLocks noGrp="1"/>
          </p:cNvSpPr>
          <p:nvPr>
            <p:ph type="dt" sz="half" idx="10"/>
          </p:nvPr>
        </p:nvSpPr>
        <p:spPr/>
        <p:txBody>
          <a:bodyPr/>
          <a:lstStyle/>
          <a:p>
            <a:fld id="{3CFE59A6-B82A-45AA-9E3A-A5691846C7E4}" type="datetimeFigureOut">
              <a:rPr lang="pt-BR" smtClean="0"/>
              <a:t>02/04/2020</a:t>
            </a:fld>
            <a:endParaRPr lang="pt-BR"/>
          </a:p>
        </p:txBody>
      </p:sp>
      <p:sp>
        <p:nvSpPr>
          <p:cNvPr id="5" name="Espaço Reservado para Rodapé 4">
            <a:extLst>
              <a:ext uri="{FF2B5EF4-FFF2-40B4-BE49-F238E27FC236}">
                <a16:creationId xmlns:a16="http://schemas.microsoft.com/office/drawing/2014/main" id="{A1F2242C-DB5A-4097-B998-DB4725353B40}"/>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5F4651C-323B-45CA-A436-9C57D43F6757}"/>
              </a:ext>
            </a:extLst>
          </p:cNvPr>
          <p:cNvSpPr>
            <a:spLocks noGrp="1"/>
          </p:cNvSpPr>
          <p:nvPr>
            <p:ph type="sldNum" sz="quarter" idx="12"/>
          </p:nvPr>
        </p:nvSpPr>
        <p:spPr/>
        <p:txBody>
          <a:bodyPr/>
          <a:lstStyle/>
          <a:p>
            <a:fld id="{8B1F83F3-53D0-4F91-BA92-2709AAE9C1E7}" type="slidenum">
              <a:rPr lang="pt-BR" smtClean="0"/>
              <a:t>‹nº›</a:t>
            </a:fld>
            <a:endParaRPr lang="pt-BR"/>
          </a:p>
        </p:txBody>
      </p:sp>
    </p:spTree>
    <p:extLst>
      <p:ext uri="{BB962C8B-B14F-4D97-AF65-F5344CB8AC3E}">
        <p14:creationId xmlns:p14="http://schemas.microsoft.com/office/powerpoint/2010/main" val="564969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F8BDC555-A111-4587-80F4-88CA85B7D7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7F6DEABD-1D6B-43A8-BB9E-C8AD06A1A17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46FABC1-36A4-403F-BE3E-03BADFD630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FE59A6-B82A-45AA-9E3A-A5691846C7E4}" type="datetimeFigureOut">
              <a:rPr lang="pt-BR" smtClean="0"/>
              <a:t>02/04/2020</a:t>
            </a:fld>
            <a:endParaRPr lang="pt-BR"/>
          </a:p>
        </p:txBody>
      </p:sp>
      <p:sp>
        <p:nvSpPr>
          <p:cNvPr id="5" name="Espaço Reservado para Rodapé 4">
            <a:extLst>
              <a:ext uri="{FF2B5EF4-FFF2-40B4-BE49-F238E27FC236}">
                <a16:creationId xmlns:a16="http://schemas.microsoft.com/office/drawing/2014/main" id="{D34FB828-9060-4C40-A1EC-3F4C5792F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6F3B2C5-BFCD-4909-AC17-B2A1A9CB07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F83F3-53D0-4F91-BA92-2709AAE9C1E7}" type="slidenum">
              <a:rPr lang="pt-BR" smtClean="0"/>
              <a:t>‹nº›</a:t>
            </a:fld>
            <a:endParaRPr lang="pt-BR"/>
          </a:p>
        </p:txBody>
      </p:sp>
    </p:spTree>
    <p:extLst>
      <p:ext uri="{BB962C8B-B14F-4D97-AF65-F5344CB8AC3E}">
        <p14:creationId xmlns:p14="http://schemas.microsoft.com/office/powerpoint/2010/main" val="21509754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4CEA2-155B-4300-A4C5-1B1228E27ACE}"/>
              </a:ext>
            </a:extLst>
          </p:cNvPr>
          <p:cNvSpPr>
            <a:spLocks noGrp="1"/>
          </p:cNvSpPr>
          <p:nvPr>
            <p:ph type="ctrTitle"/>
          </p:nvPr>
        </p:nvSpPr>
        <p:spPr/>
        <p:txBody>
          <a:bodyPr>
            <a:normAutofit/>
          </a:bodyPr>
          <a:lstStyle/>
          <a:p>
            <a:r>
              <a:rPr lang="pt-BR" sz="4800" dirty="0">
                <a:latin typeface="Roboto" panose="02000000000000000000" pitchFamily="2" charset="0"/>
                <a:ea typeface="Roboto" panose="02000000000000000000" pitchFamily="2" charset="0"/>
              </a:rPr>
              <a:t>UNIDADE 2</a:t>
            </a:r>
            <a:br>
              <a:rPr lang="pt-BR" sz="4800" dirty="0">
                <a:latin typeface="Roboto" panose="02000000000000000000" pitchFamily="2" charset="0"/>
                <a:ea typeface="Roboto" panose="02000000000000000000" pitchFamily="2" charset="0"/>
              </a:rPr>
            </a:br>
            <a:r>
              <a:rPr lang="pt-BR" sz="4800" dirty="0">
                <a:latin typeface="Roboto" panose="02000000000000000000" pitchFamily="2" charset="0"/>
                <a:ea typeface="Roboto" panose="02000000000000000000" pitchFamily="2" charset="0"/>
              </a:rPr>
              <a:t>ARTE E ESPAÇO</a:t>
            </a:r>
          </a:p>
        </p:txBody>
      </p:sp>
      <p:sp>
        <p:nvSpPr>
          <p:cNvPr id="3" name="Subtítulo 2">
            <a:extLst>
              <a:ext uri="{FF2B5EF4-FFF2-40B4-BE49-F238E27FC236}">
                <a16:creationId xmlns:a16="http://schemas.microsoft.com/office/drawing/2014/main" id="{187D770E-4969-47DD-8278-7AFCB45B1991}"/>
              </a:ext>
            </a:extLst>
          </p:cNvPr>
          <p:cNvSpPr>
            <a:spLocks noGrp="1"/>
          </p:cNvSpPr>
          <p:nvPr>
            <p:ph type="subTitle" idx="1"/>
          </p:nvPr>
        </p:nvSpPr>
        <p:spPr/>
        <p:txBody>
          <a:bodyPr>
            <a:normAutofit/>
          </a:bodyPr>
          <a:lstStyle/>
          <a:p>
            <a:r>
              <a:rPr lang="pt-BR" sz="2800" dirty="0">
                <a:latin typeface="Roboto" panose="02000000000000000000" pitchFamily="2" charset="0"/>
                <a:ea typeface="Roboto" panose="02000000000000000000" pitchFamily="2" charset="0"/>
              </a:rPr>
              <a:t>CAPÍTULO 1 – Arte em três dimensões</a:t>
            </a: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a:t>
            </a:fld>
            <a:endParaRPr lang="pt-BR" dirty="0"/>
          </a:p>
        </p:txBody>
      </p:sp>
    </p:spTree>
    <p:extLst>
      <p:ext uri="{BB962C8B-B14F-4D97-AF65-F5344CB8AC3E}">
        <p14:creationId xmlns:p14="http://schemas.microsoft.com/office/powerpoint/2010/main" val="12187850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rredondar Retângulo em um Canto Diagonal 6"/>
          <p:cNvSpPr/>
          <p:nvPr/>
        </p:nvSpPr>
        <p:spPr>
          <a:xfrm>
            <a:off x="838200" y="2554632"/>
            <a:ext cx="10726003" cy="3464031"/>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568321"/>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escultura e o tempo</a:t>
            </a:r>
          </a:p>
        </p:txBody>
      </p:sp>
      <p:sp>
        <p:nvSpPr>
          <p:cNvPr id="4" name="CaixaDeTexto 3"/>
          <p:cNvSpPr txBox="1"/>
          <p:nvPr/>
        </p:nvSpPr>
        <p:spPr>
          <a:xfrm>
            <a:off x="943401" y="3617225"/>
            <a:ext cx="10515600" cy="1661993"/>
          </a:xfrm>
          <a:prstGeom prst="rect">
            <a:avLst/>
          </a:prstGeom>
          <a:noFill/>
        </p:spPr>
        <p:txBody>
          <a:bodyPr wrap="square" rtlCol="0">
            <a:spAutoFit/>
          </a:bodyPr>
          <a:lstStyle/>
          <a:p>
            <a:pPr marL="457200" indent="-457200">
              <a:buFont typeface="Arial" panose="020B0604020202020204" pitchFamily="34" charset="0"/>
              <a:buChar char="•"/>
            </a:pPr>
            <a:r>
              <a:rPr lang="pt-BR" sz="2800" b="1" dirty="0">
                <a:latin typeface="Roboto" panose="02000000000000000000" pitchFamily="2" charset="0"/>
                <a:ea typeface="Roboto" panose="02000000000000000000" pitchFamily="2" charset="0"/>
              </a:rPr>
              <a:t>Tridimensionais</a:t>
            </a:r>
            <a:r>
              <a:rPr lang="pt-BR" sz="2800" dirty="0">
                <a:latin typeface="Roboto" panose="02000000000000000000" pitchFamily="2" charset="0"/>
                <a:ea typeface="Roboto" panose="02000000000000000000" pitchFamily="2" charset="0"/>
              </a:rPr>
              <a:t> são obras trabalhadas sobre suportes com profundidade física, ou seja, aquelas que possuem três dimensões: altura, largura e profundidade. </a:t>
            </a:r>
          </a:p>
          <a:p>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3" name="Slide Number Placeholder 2"/>
          <p:cNvSpPr>
            <a:spLocks noGrp="1"/>
          </p:cNvSpPr>
          <p:nvPr>
            <p:ph type="sldNum" sz="quarter" idx="12"/>
          </p:nvPr>
        </p:nvSpPr>
        <p:spPr/>
        <p:txBody>
          <a:bodyPr/>
          <a:lstStyle/>
          <a:p>
            <a:fld id="{55F53DCD-E047-48AD-865F-E892288FE72A}" type="slidenum">
              <a:rPr lang="pt-BR" smtClean="0"/>
              <a:t>2</a:t>
            </a:fld>
            <a:endParaRPr lang="pt-BR" dirty="0"/>
          </a:p>
        </p:txBody>
      </p:sp>
    </p:spTree>
    <p:extLst>
      <p:ext uri="{BB962C8B-B14F-4D97-AF65-F5344CB8AC3E}">
        <p14:creationId xmlns:p14="http://schemas.microsoft.com/office/powerpoint/2010/main" val="1197350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pPr marL="0" indent="0">
              <a:buNone/>
            </a:pPr>
            <a:endParaRPr lang="pt-BR" sz="2600" b="1"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Renascimento </a:t>
            </a:r>
            <a:r>
              <a:rPr lang="pt-BR" dirty="0">
                <a:latin typeface="Roboto" panose="02000000000000000000" pitchFamily="2" charset="0"/>
                <a:ea typeface="Roboto" panose="02000000000000000000" pitchFamily="2" charset="0"/>
              </a:rPr>
              <a:t>é uma época e também período artístico que aconteceu entre os séculos XIV e XVI. O tempo do Renascimento é considerado um momento da história de grandes descobertas em muitas áreas do conhecimento. Na arte, há avanços e inovações técnicas e ideológicas, mas ainda há a busca pelos ideais e pela grandeza das produções artísticas da Antiguidade clássica, principalmente a arte de Roma e Grécia antigas. </a:t>
            </a:r>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escultura renascentista e barroca</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3</a:t>
            </a:fld>
            <a:endParaRPr lang="pt-BR" dirty="0"/>
          </a:p>
        </p:txBody>
      </p:sp>
    </p:spTree>
    <p:extLst>
      <p:ext uri="{BB962C8B-B14F-4D97-AF65-F5344CB8AC3E}">
        <p14:creationId xmlns:p14="http://schemas.microsoft.com/office/powerpoint/2010/main" val="39075588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endParaRPr lang="pt-BR" b="1"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Barroco </a:t>
            </a:r>
            <a:r>
              <a:rPr lang="pt-BR" dirty="0">
                <a:latin typeface="Roboto" panose="02000000000000000000" pitchFamily="2" charset="0"/>
                <a:ea typeface="Roboto" panose="02000000000000000000" pitchFamily="2" charset="0"/>
              </a:rPr>
              <a:t>é um estilo de arte que se originou na Europa no início do século XVI e se difundiu por várias regiões do mundo. No continente americano, foi introduzido pelos colonizadores espanhóis e portugueses. Na pintura, é caracterizado por contrastes luminosos e composição assimétrica. Na escultura e arquitetura, firma-se em volumosos e movimentados detalhes, explorando as formas arredondadas.</a:t>
            </a:r>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551388"/>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escultura renascentista e barroca</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4</a:t>
            </a:fld>
            <a:endParaRPr lang="pt-BR" dirty="0"/>
          </a:p>
        </p:txBody>
      </p:sp>
    </p:spTree>
    <p:extLst>
      <p:ext uri="{BB962C8B-B14F-4D97-AF65-F5344CB8AC3E}">
        <p14:creationId xmlns:p14="http://schemas.microsoft.com/office/powerpoint/2010/main" val="2576600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Ideal e real</a:t>
            </a:r>
          </a:p>
        </p:txBody>
      </p:sp>
      <p:sp>
        <p:nvSpPr>
          <p:cNvPr id="3" name="Espaço Reservado para Conteúdo 2"/>
          <p:cNvSpPr>
            <a:spLocks noGrp="1"/>
          </p:cNvSpPr>
          <p:nvPr>
            <p:ph idx="1"/>
          </p:nvPr>
        </p:nvSpPr>
        <p:spPr>
          <a:xfrm>
            <a:off x="838200" y="2074460"/>
            <a:ext cx="10515600" cy="4353635"/>
          </a:xfrm>
        </p:spPr>
        <p:txBody>
          <a:bodyPr/>
          <a:lstStyle/>
          <a:p>
            <a:r>
              <a:rPr lang="pt-BR" sz="2600" dirty="0">
                <a:latin typeface="Roboto" panose="02000000000000000000" pitchFamily="2" charset="0"/>
                <a:ea typeface="Roboto" panose="02000000000000000000" pitchFamily="2" charset="0"/>
              </a:rPr>
              <a:t>O </a:t>
            </a:r>
            <a:r>
              <a:rPr lang="pt-BR" sz="2600" b="1" dirty="0">
                <a:latin typeface="Roboto" panose="02000000000000000000" pitchFamily="2" charset="0"/>
                <a:ea typeface="Roboto" panose="02000000000000000000" pitchFamily="2" charset="0"/>
              </a:rPr>
              <a:t>Neoclassicismo </a:t>
            </a:r>
            <a:r>
              <a:rPr lang="pt-BR" sz="2600" dirty="0">
                <a:latin typeface="Roboto" panose="02000000000000000000" pitchFamily="2" charset="0"/>
                <a:ea typeface="Roboto" panose="02000000000000000000" pitchFamily="2" charset="0"/>
              </a:rPr>
              <a:t>surgiu no final do século XVIII com o objetivo de recuperar os valores cultuados na arte antiga, especialmente a greco-romana. </a:t>
            </a:r>
          </a:p>
          <a:p>
            <a:r>
              <a:rPr lang="pt-BR" sz="2600" dirty="0">
                <a:latin typeface="Roboto" panose="02000000000000000000" pitchFamily="2" charset="0"/>
                <a:ea typeface="Roboto" panose="02000000000000000000" pitchFamily="2" charset="0"/>
              </a:rPr>
              <a:t>O </a:t>
            </a:r>
            <a:r>
              <a:rPr lang="pt-BR" sz="2600" b="1" dirty="0">
                <a:latin typeface="Roboto" panose="02000000000000000000" pitchFamily="2" charset="0"/>
                <a:ea typeface="Roboto" panose="02000000000000000000" pitchFamily="2" charset="0"/>
              </a:rPr>
              <a:t>Romantismo </a:t>
            </a:r>
            <a:r>
              <a:rPr lang="pt-BR" sz="2600" dirty="0">
                <a:latin typeface="Roboto" panose="02000000000000000000" pitchFamily="2" charset="0"/>
                <a:ea typeface="Roboto" panose="02000000000000000000" pitchFamily="2" charset="0"/>
              </a:rPr>
              <a:t>apareceu por volta de 1800 na Europa, propondo uma nova relação com o mundo: idealizada, subjetiva, com a valorização do sonho e da emoção. </a:t>
            </a:r>
          </a:p>
          <a:p>
            <a:r>
              <a:rPr lang="pt-BR" sz="2600" dirty="0">
                <a:latin typeface="Roboto" panose="02000000000000000000" pitchFamily="2" charset="0"/>
                <a:ea typeface="Roboto" panose="02000000000000000000" pitchFamily="2" charset="0"/>
              </a:rPr>
              <a:t>O </a:t>
            </a:r>
            <a:r>
              <a:rPr lang="pt-BR" sz="2600" b="1" dirty="0">
                <a:latin typeface="Roboto" panose="02000000000000000000" pitchFamily="2" charset="0"/>
                <a:ea typeface="Roboto" panose="02000000000000000000" pitchFamily="2" charset="0"/>
              </a:rPr>
              <a:t>Realismo </a:t>
            </a:r>
            <a:r>
              <a:rPr lang="pt-BR" sz="2600" dirty="0">
                <a:latin typeface="Roboto" panose="02000000000000000000" pitchFamily="2" charset="0"/>
                <a:ea typeface="Roboto" panose="02000000000000000000" pitchFamily="2" charset="0"/>
              </a:rPr>
              <a:t>surgiu na segunda metade do século XIX na Europa, com o interesse de retratar o povo, os lugares e os acontecimentos do dia a dia, chamando a atenção para os acontecimentos sociais e políticos.</a:t>
            </a:r>
          </a:p>
          <a:p>
            <a:endParaRPr lang="pt-BR" dirty="0"/>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5</a:t>
            </a:fld>
            <a:endParaRPr lang="pt-BR" dirty="0"/>
          </a:p>
        </p:txBody>
      </p:sp>
    </p:spTree>
    <p:extLst>
      <p:ext uri="{BB962C8B-B14F-4D97-AF65-F5344CB8AC3E}">
        <p14:creationId xmlns:p14="http://schemas.microsoft.com/office/powerpoint/2010/main" val="3246703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585254"/>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Arte sem fronteiras</a:t>
            </a:r>
          </a:p>
        </p:txBody>
      </p:sp>
      <p:sp>
        <p:nvSpPr>
          <p:cNvPr id="3" name="Espaço Reservado para Conteúdo 2"/>
          <p:cNvSpPr>
            <a:spLocks noGrp="1"/>
          </p:cNvSpPr>
          <p:nvPr>
            <p:ph idx="1"/>
          </p:nvPr>
        </p:nvSpPr>
        <p:spPr/>
        <p:txBody>
          <a:bodyPr>
            <a:normAutofit/>
          </a:bodyPr>
          <a:lstStyle/>
          <a:p>
            <a:endParaRPr lang="pt-BR" dirty="0"/>
          </a:p>
          <a:p>
            <a:pPr marL="0" indent="0">
              <a:buNone/>
            </a:pPr>
            <a:endParaRPr lang="pt-BR" dirty="0"/>
          </a:p>
        </p:txBody>
      </p:sp>
      <p:sp>
        <p:nvSpPr>
          <p:cNvPr id="5" name="Retângulo de cantos arredondados 4"/>
          <p:cNvSpPr/>
          <p:nvPr/>
        </p:nvSpPr>
        <p:spPr>
          <a:xfrm>
            <a:off x="1426201" y="2271851"/>
            <a:ext cx="9339593" cy="1411400"/>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6" name="Retângulo de cantos arredondados 5"/>
          <p:cNvSpPr/>
          <p:nvPr/>
        </p:nvSpPr>
        <p:spPr>
          <a:xfrm>
            <a:off x="1426201" y="4041564"/>
            <a:ext cx="9339593" cy="227033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 name="CaixaDeTexto 6"/>
          <p:cNvSpPr txBox="1"/>
          <p:nvPr/>
        </p:nvSpPr>
        <p:spPr>
          <a:xfrm>
            <a:off x="1796953" y="2500497"/>
            <a:ext cx="8598088" cy="954107"/>
          </a:xfrm>
          <a:prstGeom prst="rect">
            <a:avLst/>
          </a:prstGeom>
          <a:solidFill>
            <a:schemeClr val="bg1"/>
          </a:solidFill>
        </p:spPr>
        <p:txBody>
          <a:bodyPr wrap="square" rtlCol="0">
            <a:spAutoFit/>
          </a:bodyPr>
          <a:lstStyle/>
          <a:p>
            <a:r>
              <a:rPr lang="pt-BR" sz="2800" b="1" i="1" dirty="0">
                <a:latin typeface="Roboto" panose="02000000000000000000" pitchFamily="2" charset="0"/>
                <a:ea typeface="Roboto" panose="02000000000000000000" pitchFamily="2" charset="0"/>
              </a:rPr>
              <a:t>Nikkeis</a:t>
            </a:r>
            <a:r>
              <a:rPr lang="pt-BR" sz="2800" b="1" dirty="0">
                <a:latin typeface="Roboto" panose="02000000000000000000" pitchFamily="2" charset="0"/>
                <a:ea typeface="Roboto" panose="02000000000000000000" pitchFamily="2" charset="0"/>
              </a:rPr>
              <a:t> </a:t>
            </a:r>
            <a:r>
              <a:rPr lang="pt-BR" sz="2800" dirty="0">
                <a:latin typeface="Roboto" panose="02000000000000000000" pitchFamily="2" charset="0"/>
                <a:ea typeface="Roboto" panose="02000000000000000000" pitchFamily="2" charset="0"/>
              </a:rPr>
              <a:t>são os descendentes dos japoneses que nasceram fora do Japão. </a:t>
            </a:r>
          </a:p>
        </p:txBody>
      </p:sp>
      <p:sp>
        <p:nvSpPr>
          <p:cNvPr id="8" name="CaixaDeTexto 7"/>
          <p:cNvSpPr txBox="1"/>
          <p:nvPr/>
        </p:nvSpPr>
        <p:spPr>
          <a:xfrm>
            <a:off x="1796953" y="4268791"/>
            <a:ext cx="8598088" cy="1815882"/>
          </a:xfrm>
          <a:prstGeom prst="rect">
            <a:avLst/>
          </a:prstGeom>
          <a:solidFill>
            <a:schemeClr val="bg1"/>
          </a:solidFill>
        </p:spPr>
        <p:txBody>
          <a:bodyPr wrap="square" rtlCol="0">
            <a:spAutoFit/>
          </a:bodyPr>
          <a:lstStyle/>
          <a:p>
            <a:r>
              <a:rPr lang="pt-BR" sz="2800" b="1" dirty="0">
                <a:latin typeface="Roboto" panose="02000000000000000000" pitchFamily="2" charset="0"/>
                <a:ea typeface="Roboto" panose="02000000000000000000" pitchFamily="2" charset="0"/>
              </a:rPr>
              <a:t>Refugiados </a:t>
            </a:r>
            <a:r>
              <a:rPr lang="pt-BR" sz="2800" dirty="0">
                <a:latin typeface="Roboto" panose="02000000000000000000" pitchFamily="2" charset="0"/>
                <a:ea typeface="Roboto" panose="02000000000000000000" pitchFamily="2" charset="0"/>
              </a:rPr>
              <a:t>são pessoas que, em razão de perseguição, seja devido a raça, cultura, religião, opinião política etc., são forçadas a deixar seus países de origem.</a:t>
            </a:r>
          </a:p>
        </p:txBody>
      </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4" name="Slide Number Placeholder 3"/>
          <p:cNvSpPr>
            <a:spLocks noGrp="1"/>
          </p:cNvSpPr>
          <p:nvPr>
            <p:ph type="sldNum" sz="quarter" idx="12"/>
          </p:nvPr>
        </p:nvSpPr>
        <p:spPr/>
        <p:txBody>
          <a:bodyPr/>
          <a:lstStyle/>
          <a:p>
            <a:fld id="{55F53DCD-E047-48AD-865F-E892288FE72A}" type="slidenum">
              <a:rPr lang="pt-BR" smtClean="0"/>
              <a:t>6</a:t>
            </a:fld>
            <a:endParaRPr lang="pt-BR" dirty="0"/>
          </a:p>
        </p:txBody>
      </p:sp>
    </p:spTree>
    <p:extLst>
      <p:ext uri="{BB962C8B-B14F-4D97-AF65-F5344CB8AC3E}">
        <p14:creationId xmlns:p14="http://schemas.microsoft.com/office/powerpoint/2010/main" val="54228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ço Reservado para Conteúd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5546" y="1806928"/>
            <a:ext cx="7196241" cy="5051072"/>
          </a:xfrm>
        </p:spPr>
      </p:pic>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A dama da arte</a:t>
            </a:r>
          </a:p>
        </p:txBody>
      </p:sp>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7</a:t>
            </a:fld>
            <a:endParaRPr lang="pt-BR" dirty="0"/>
          </a:p>
        </p:txBody>
      </p:sp>
    </p:spTree>
    <p:extLst>
      <p:ext uri="{BB962C8B-B14F-4D97-AF65-F5344CB8AC3E}">
        <p14:creationId xmlns:p14="http://schemas.microsoft.com/office/powerpoint/2010/main" val="3536463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146412" y="1965277"/>
            <a:ext cx="10207388" cy="3794078"/>
          </a:xfrm>
        </p:spPr>
        <p:txBody>
          <a:bodyPr>
            <a:normAutofit lnSpcReduction="10000"/>
          </a:bodyPr>
          <a:lstStyle/>
          <a:p>
            <a:endParaRPr lang="pt-BR" i="1" dirty="0">
              <a:latin typeface="Roboto" panose="02000000000000000000" pitchFamily="2" charset="0"/>
              <a:ea typeface="Roboto" panose="02000000000000000000" pitchFamily="2" charset="0"/>
            </a:endParaRPr>
          </a:p>
          <a:p>
            <a:pPr marL="0" indent="0">
              <a:buNone/>
            </a:pPr>
            <a:r>
              <a:rPr lang="pt-BR" i="1" dirty="0">
                <a:latin typeface="Roboto" panose="02000000000000000000" pitchFamily="2" charset="0"/>
                <a:ea typeface="Roboto" panose="02000000000000000000" pitchFamily="2" charset="0"/>
              </a:rPr>
              <a:t>Alebrijes </a:t>
            </a:r>
            <a:r>
              <a:rPr lang="pt-BR" dirty="0">
                <a:latin typeface="Roboto" panose="02000000000000000000" pitchFamily="2" charset="0"/>
                <a:ea typeface="Roboto" panose="02000000000000000000" pitchFamily="2" charset="0"/>
              </a:rPr>
              <a:t>espalhados pela cidade do México representam obras de arte criadas em linguagem tridimensional física. São figuras enigmáticas, coloridas, uma tradição no folclore desse país. </a:t>
            </a:r>
          </a:p>
          <a:p>
            <a:endParaRPr lang="pt-BR" dirty="0">
              <a:latin typeface="Roboto" panose="02000000000000000000" pitchFamily="2" charset="0"/>
              <a:ea typeface="Roboto" panose="02000000000000000000" pitchFamily="2" charset="0"/>
            </a:endParaRPr>
          </a:p>
          <a:p>
            <a:endParaRPr lang="pt-BR"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Figuras híbridas </a:t>
            </a:r>
            <a:r>
              <a:rPr lang="pt-BR" dirty="0">
                <a:latin typeface="Roboto" panose="02000000000000000000" pitchFamily="2" charset="0"/>
                <a:ea typeface="Roboto" panose="02000000000000000000" pitchFamily="2" charset="0"/>
              </a:rPr>
              <a:t>são aquelas em que vemos a mistura de vários seres. </a:t>
            </a:r>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517522"/>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Esculpir, modelar e construir</a:t>
            </a:r>
          </a:p>
        </p:txBody>
      </p:sp>
      <p:sp>
        <p:nvSpPr>
          <p:cNvPr id="8" name="Arredondar Retângulo em um Canto Diagonal 7"/>
          <p:cNvSpPr/>
          <p:nvPr/>
        </p:nvSpPr>
        <p:spPr>
          <a:xfrm>
            <a:off x="898478" y="1923268"/>
            <a:ext cx="10515600" cy="2362129"/>
          </a:xfrm>
          <a:prstGeom prst="round2DiagRect">
            <a:avLst/>
          </a:prstGeom>
          <a:noFill/>
          <a:ln>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8</a:t>
            </a:fld>
            <a:endParaRPr lang="pt-BR" dirty="0"/>
          </a:p>
        </p:txBody>
      </p:sp>
    </p:spTree>
    <p:extLst>
      <p:ext uri="{BB962C8B-B14F-4D97-AF65-F5344CB8AC3E}">
        <p14:creationId xmlns:p14="http://schemas.microsoft.com/office/powerpoint/2010/main" val="3181770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1965278"/>
            <a:ext cx="10515600" cy="4503761"/>
          </a:xfrm>
        </p:spPr>
        <p:txBody>
          <a:bodyPr>
            <a:normAutofit/>
          </a:bodyPr>
          <a:lstStyle/>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A </a:t>
            </a:r>
            <a:r>
              <a:rPr lang="pt-BR" b="1" dirty="0">
                <a:latin typeface="Roboto" panose="02000000000000000000" pitchFamily="2" charset="0"/>
                <a:ea typeface="Roboto" panose="02000000000000000000" pitchFamily="2" charset="0"/>
              </a:rPr>
              <a:t>linguagem não verbal </a:t>
            </a:r>
            <a:r>
              <a:rPr lang="pt-BR" dirty="0">
                <a:latin typeface="Roboto" panose="02000000000000000000" pitchFamily="2" charset="0"/>
                <a:ea typeface="Roboto" panose="02000000000000000000" pitchFamily="2" charset="0"/>
              </a:rPr>
              <a:t>se expressa por gestos, movimentos corporais, imagens, sons, entre outros meios. A linguagem verbal é expressa na pronúncia, escrita ou leitura de palavras.</a:t>
            </a:r>
          </a:p>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No teatro, a expressão “</a:t>
            </a:r>
            <a:r>
              <a:rPr lang="pt-BR" b="1" dirty="0">
                <a:latin typeface="Roboto" panose="02000000000000000000" pitchFamily="2" charset="0"/>
                <a:ea typeface="Roboto" panose="02000000000000000000" pitchFamily="2" charset="0"/>
              </a:rPr>
              <a:t>foco</a:t>
            </a:r>
            <a:r>
              <a:rPr lang="pt-BR" dirty="0">
                <a:latin typeface="Roboto" panose="02000000000000000000" pitchFamily="2" charset="0"/>
                <a:ea typeface="Roboto" panose="02000000000000000000" pitchFamily="2" charset="0"/>
              </a:rPr>
              <a:t>”</a:t>
            </a:r>
            <a:r>
              <a:rPr lang="pt-BR" b="1" dirty="0">
                <a:latin typeface="Roboto" panose="02000000000000000000" pitchFamily="2" charset="0"/>
                <a:ea typeface="Roboto" panose="02000000000000000000" pitchFamily="2" charset="0"/>
              </a:rPr>
              <a:t> </a:t>
            </a:r>
            <a:r>
              <a:rPr lang="pt-BR" dirty="0">
                <a:latin typeface="Roboto" panose="02000000000000000000" pitchFamily="2" charset="0"/>
                <a:ea typeface="Roboto" panose="02000000000000000000" pitchFamily="2" charset="0"/>
              </a:rPr>
              <a:t>é empregada para estabelecer um ponto de partida para a encenação ou momento de concentração e intenção para dar maior expressividade em determinada ação ou momento do jogo teatral.</a:t>
            </a:r>
          </a:p>
          <a:p>
            <a:pPr marL="0" indent="0">
              <a:buNone/>
            </a:pPr>
            <a:endParaRPr lang="pt-BR" dirty="0">
              <a:latin typeface="Roboto" panose="02000000000000000000" pitchFamily="2" charset="0"/>
              <a:ea typeface="Roboto" panose="02000000000000000000" pitchFamily="2" charset="0"/>
            </a:endParaRPr>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Corpo: expressão e mobilidade</a:t>
            </a:r>
          </a:p>
        </p:txBody>
      </p:sp>
      <p:pic>
        <p:nvPicPr>
          <p:cNvPr id="5"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9</a:t>
            </a:fld>
            <a:endParaRPr lang="pt-BR" dirty="0"/>
          </a:p>
        </p:txBody>
      </p:sp>
    </p:spTree>
    <p:extLst>
      <p:ext uri="{BB962C8B-B14F-4D97-AF65-F5344CB8AC3E}">
        <p14:creationId xmlns:p14="http://schemas.microsoft.com/office/powerpoint/2010/main" val="1039246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838200" y="2139524"/>
            <a:ext cx="10515600" cy="4351338"/>
          </a:xfrm>
        </p:spPr>
        <p:txBody>
          <a:bodyPr/>
          <a:lstStyle/>
          <a:p>
            <a:endParaRPr lang="pt-BR" dirty="0"/>
          </a:p>
          <a:p>
            <a:r>
              <a:rPr lang="pt-BR" dirty="0">
                <a:latin typeface="Roboto" panose="02000000000000000000" pitchFamily="2" charset="0"/>
                <a:ea typeface="Roboto" panose="02000000000000000000" pitchFamily="2" charset="0"/>
              </a:rPr>
              <a:t>O termo </a:t>
            </a:r>
            <a:r>
              <a:rPr lang="pt-BR" b="1" dirty="0">
                <a:latin typeface="Roboto" panose="02000000000000000000" pitchFamily="2" charset="0"/>
                <a:ea typeface="Roboto" panose="02000000000000000000" pitchFamily="2" charset="0"/>
              </a:rPr>
              <a:t>teatro</a:t>
            </a:r>
            <a:r>
              <a:rPr lang="pt-BR" dirty="0">
                <a:latin typeface="Roboto" panose="02000000000000000000" pitchFamily="2" charset="0"/>
                <a:ea typeface="Roboto" panose="02000000000000000000" pitchFamily="2" charset="0"/>
              </a:rPr>
              <a:t> </a:t>
            </a:r>
            <a:r>
              <a:rPr lang="pt-BR" b="1" dirty="0">
                <a:latin typeface="Roboto" panose="02000000000000000000" pitchFamily="2" charset="0"/>
                <a:ea typeface="Roboto" panose="02000000000000000000" pitchFamily="2" charset="0"/>
              </a:rPr>
              <a:t>lambe-lambe</a:t>
            </a:r>
            <a:r>
              <a:rPr lang="pt-BR" dirty="0">
                <a:latin typeface="Roboto" panose="02000000000000000000" pitchFamily="2" charset="0"/>
                <a:ea typeface="Roboto" panose="02000000000000000000" pitchFamily="2" charset="0"/>
              </a:rPr>
              <a:t> foi inspirado nos fotógrafos ambulantes, que saíam registrando cenas em diferentes lugares ou cidades que percorriam. Seu ateliê de fotografia era ao ar livre, geralmente em praças públicas. Esse termo também aparece nas artes visuais para fazer referência à linguagem do grafite em lambe-lambe. </a:t>
            </a:r>
          </a:p>
        </p:txBody>
      </p:sp>
      <p:sp>
        <p:nvSpPr>
          <p:cNvPr id="4"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754584"/>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pPr algn="ctr"/>
            <a:r>
              <a:rPr lang="pt-BR" sz="4800" dirty="0">
                <a:solidFill>
                  <a:srgbClr val="0070C0"/>
                </a:solidFill>
                <a:latin typeface="Roboto" panose="02000000000000000000" pitchFamily="2" charset="0"/>
                <a:ea typeface="Roboto" panose="02000000000000000000" pitchFamily="2" charset="0"/>
              </a:rPr>
              <a:t>O maior pequeno espetáculo da Terra!</a:t>
            </a:r>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2" name="Slide Number Placeholder 1"/>
          <p:cNvSpPr>
            <a:spLocks noGrp="1"/>
          </p:cNvSpPr>
          <p:nvPr>
            <p:ph type="sldNum" sz="quarter" idx="12"/>
          </p:nvPr>
        </p:nvSpPr>
        <p:spPr/>
        <p:txBody>
          <a:bodyPr/>
          <a:lstStyle/>
          <a:p>
            <a:fld id="{55F53DCD-E047-48AD-865F-E892288FE72A}" type="slidenum">
              <a:rPr lang="pt-BR" smtClean="0"/>
              <a:t>10</a:t>
            </a:fld>
            <a:endParaRPr lang="pt-BR" dirty="0"/>
          </a:p>
        </p:txBody>
      </p:sp>
    </p:spTree>
    <p:extLst>
      <p:ext uri="{BB962C8B-B14F-4D97-AF65-F5344CB8AC3E}">
        <p14:creationId xmlns:p14="http://schemas.microsoft.com/office/powerpoint/2010/main" val="119000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E4CEA2-155B-4300-A4C5-1B1228E27ACE}"/>
              </a:ext>
            </a:extLst>
          </p:cNvPr>
          <p:cNvSpPr>
            <a:spLocks noGrp="1"/>
          </p:cNvSpPr>
          <p:nvPr>
            <p:ph type="ctrTitle"/>
          </p:nvPr>
        </p:nvSpPr>
        <p:spPr/>
        <p:txBody>
          <a:bodyPr>
            <a:normAutofit/>
          </a:bodyPr>
          <a:lstStyle/>
          <a:p>
            <a:r>
              <a:rPr lang="pt-BR" sz="4800" dirty="0">
                <a:latin typeface="Roboto" panose="02000000000000000000" pitchFamily="2" charset="0"/>
                <a:ea typeface="Roboto" panose="02000000000000000000" pitchFamily="2" charset="0"/>
              </a:rPr>
              <a:t>UNIDADE 2</a:t>
            </a:r>
            <a:br>
              <a:rPr lang="pt-BR" sz="4800" dirty="0">
                <a:latin typeface="Roboto" panose="02000000000000000000" pitchFamily="2" charset="0"/>
                <a:ea typeface="Roboto" panose="02000000000000000000" pitchFamily="2" charset="0"/>
              </a:rPr>
            </a:br>
            <a:r>
              <a:rPr lang="pt-BR" sz="4800" dirty="0">
                <a:latin typeface="Roboto" panose="02000000000000000000" pitchFamily="2" charset="0"/>
                <a:ea typeface="Roboto" panose="02000000000000000000" pitchFamily="2" charset="0"/>
              </a:rPr>
              <a:t>ARTE E ESPAÇO</a:t>
            </a:r>
          </a:p>
        </p:txBody>
      </p:sp>
      <p:sp>
        <p:nvSpPr>
          <p:cNvPr id="3" name="Subtítulo 2">
            <a:extLst>
              <a:ext uri="{FF2B5EF4-FFF2-40B4-BE49-F238E27FC236}">
                <a16:creationId xmlns:a16="http://schemas.microsoft.com/office/drawing/2014/main" id="{187D770E-4969-47DD-8278-7AFCB45B1991}"/>
              </a:ext>
            </a:extLst>
          </p:cNvPr>
          <p:cNvSpPr>
            <a:spLocks noGrp="1"/>
          </p:cNvSpPr>
          <p:nvPr>
            <p:ph type="subTitle" idx="1"/>
          </p:nvPr>
        </p:nvSpPr>
        <p:spPr/>
        <p:txBody>
          <a:bodyPr>
            <a:normAutofit/>
          </a:bodyPr>
          <a:lstStyle/>
          <a:p>
            <a:r>
              <a:rPr lang="pt-BR" sz="2800" dirty="0">
                <a:latin typeface="Roboto" panose="02000000000000000000" pitchFamily="2" charset="0"/>
                <a:ea typeface="Roboto" panose="02000000000000000000" pitchFamily="2" charset="0"/>
              </a:rPr>
              <a:t>CAPÍTULO 2 – A arte de brincar</a:t>
            </a: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11</a:t>
            </a:fld>
            <a:endParaRPr lang="pt-BR" dirty="0"/>
          </a:p>
        </p:txBody>
      </p:sp>
    </p:spTree>
    <p:extLst>
      <p:ext uri="{BB962C8B-B14F-4D97-AF65-F5344CB8AC3E}">
        <p14:creationId xmlns:p14="http://schemas.microsoft.com/office/powerpoint/2010/main" val="737735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686852"/>
            <a:ext cx="10515600" cy="1325563"/>
          </a:xfrm>
          <a:ln/>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O bicho</a:t>
            </a:r>
          </a:p>
        </p:txBody>
      </p:sp>
      <p:sp>
        <p:nvSpPr>
          <p:cNvPr id="11" name="CaixaDeTexto 10"/>
          <p:cNvSpPr txBox="1"/>
          <p:nvPr/>
        </p:nvSpPr>
        <p:spPr>
          <a:xfrm>
            <a:off x="974677" y="3213787"/>
            <a:ext cx="10515600" cy="1815882"/>
          </a:xfrm>
          <a:prstGeom prst="rect">
            <a:avLst/>
          </a:prstGeom>
          <a:solidFill>
            <a:schemeClr val="bg1"/>
          </a:solidFill>
        </p:spPr>
        <p:txBody>
          <a:bodyPr wrap="square" rtlCol="0">
            <a:spAutoFit/>
          </a:bodyPr>
          <a:lstStyle/>
          <a:p>
            <a:r>
              <a:rPr lang="pt-BR" sz="2800" dirty="0">
                <a:latin typeface="Roboto" panose="02000000000000000000" pitchFamily="2" charset="0"/>
                <a:ea typeface="Roboto" panose="02000000000000000000" pitchFamily="2" charset="0"/>
              </a:rPr>
              <a:t>A </a:t>
            </a:r>
            <a:r>
              <a:rPr lang="pt-BR" sz="2800" b="1" dirty="0">
                <a:latin typeface="Roboto" panose="02000000000000000000" pitchFamily="2" charset="0"/>
                <a:ea typeface="Roboto" panose="02000000000000000000" pitchFamily="2" charset="0"/>
              </a:rPr>
              <a:t>civilização maia </a:t>
            </a:r>
            <a:r>
              <a:rPr lang="pt-BR" sz="2800" dirty="0">
                <a:latin typeface="Roboto" panose="02000000000000000000" pitchFamily="2" charset="0"/>
                <a:ea typeface="Roboto" panose="02000000000000000000" pitchFamily="2" charset="0"/>
              </a:rPr>
              <a:t>viveu na América Central e no sul do México de cerca de 2500 a.C. a 1500 d.C. Produziu obras arquitetônicas, pinturas e esculturas, imagens que revelam suas crenças e cultura. </a:t>
            </a:r>
          </a:p>
        </p:txBody>
      </p:sp>
      <p:sp>
        <p:nvSpPr>
          <p:cNvPr id="8" name="Arredondar Retângulo em um Canto Diagonal 7"/>
          <p:cNvSpPr/>
          <p:nvPr/>
        </p:nvSpPr>
        <p:spPr>
          <a:xfrm>
            <a:off x="838200" y="2600003"/>
            <a:ext cx="10515600" cy="3043450"/>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3" name="Slide Number Placeholder 2"/>
          <p:cNvSpPr>
            <a:spLocks noGrp="1"/>
          </p:cNvSpPr>
          <p:nvPr>
            <p:ph type="sldNum" sz="quarter" idx="12"/>
          </p:nvPr>
        </p:nvSpPr>
        <p:spPr/>
        <p:txBody>
          <a:bodyPr/>
          <a:lstStyle/>
          <a:p>
            <a:fld id="{55F53DCD-E047-48AD-865F-E892288FE72A}" type="slidenum">
              <a:rPr lang="pt-BR" smtClean="0"/>
              <a:t>12</a:t>
            </a:fld>
            <a:endParaRPr lang="pt-BR" dirty="0"/>
          </a:p>
        </p:txBody>
      </p:sp>
    </p:spTree>
    <p:extLst>
      <p:ext uri="{BB962C8B-B14F-4D97-AF65-F5344CB8AC3E}">
        <p14:creationId xmlns:p14="http://schemas.microsoft.com/office/powerpoint/2010/main" val="1127624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720718"/>
            <a:ext cx="10515600" cy="1325563"/>
          </a:xfrm>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É brincadeira?</a:t>
            </a:r>
          </a:p>
        </p:txBody>
      </p:sp>
      <p:sp>
        <p:nvSpPr>
          <p:cNvPr id="3" name="Espaço Reservado para Conteúdo 2"/>
          <p:cNvSpPr>
            <a:spLocks noGrp="1"/>
          </p:cNvSpPr>
          <p:nvPr>
            <p:ph idx="1"/>
          </p:nvPr>
        </p:nvSpPr>
        <p:spPr/>
        <p:txBody>
          <a:bodyPr>
            <a:normAutofit/>
          </a:bodyPr>
          <a:lstStyle/>
          <a:p>
            <a:endParaRPr lang="pt-BR"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Lúdico </a:t>
            </a:r>
            <a:r>
              <a:rPr lang="pt-BR" dirty="0">
                <a:latin typeface="Roboto" panose="02000000000000000000" pitchFamily="2" charset="0"/>
                <a:ea typeface="Roboto" panose="02000000000000000000" pitchFamily="2" charset="0"/>
              </a:rPr>
              <a:t>refere-se a jogo, brinquedo, brincadeira, algo que procura apresentar qualquer coisa por meio do divertimento, da criatividade e da imaginação.</a:t>
            </a:r>
          </a:p>
          <a:p>
            <a:endParaRPr lang="pt-BR" dirty="0">
              <a:latin typeface="Roboto" panose="02000000000000000000" pitchFamily="2" charset="0"/>
              <a:ea typeface="Roboto" panose="02000000000000000000" pitchFamily="2" charset="0"/>
            </a:endParaRPr>
          </a:p>
          <a:p>
            <a:r>
              <a:rPr lang="pt-BR" dirty="0">
                <a:latin typeface="Roboto" panose="02000000000000000000" pitchFamily="2" charset="0"/>
                <a:ea typeface="Roboto" panose="02000000000000000000" pitchFamily="2" charset="0"/>
              </a:rPr>
              <a:t>O </a:t>
            </a:r>
            <a:r>
              <a:rPr lang="pt-BR" b="1" dirty="0">
                <a:latin typeface="Roboto" panose="02000000000000000000" pitchFamily="2" charset="0"/>
                <a:ea typeface="Roboto" panose="02000000000000000000" pitchFamily="2" charset="0"/>
              </a:rPr>
              <a:t>teatro mambembe </a:t>
            </a:r>
            <a:r>
              <a:rPr lang="pt-BR" dirty="0">
                <a:latin typeface="Roboto" panose="02000000000000000000" pitchFamily="2" charset="0"/>
                <a:ea typeface="Roboto" panose="02000000000000000000" pitchFamily="2" charset="0"/>
              </a:rPr>
              <a:t>é formado por atores, músicos e comediantes que criam uma companhia teatral com espetáculos itinerantes, ou seja, que se apresenta em diferentes localidades, sem um lugar fixo.</a:t>
            </a:r>
          </a:p>
          <a:p>
            <a:endParaRPr lang="pt-BR" dirty="0">
              <a:latin typeface="Roboto" panose="02000000000000000000" pitchFamily="2" charset="0"/>
              <a:ea typeface="Roboto" panose="02000000000000000000" pitchFamily="2" charset="0"/>
            </a:endParaRP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13</a:t>
            </a:fld>
            <a:endParaRPr lang="pt-BR" dirty="0"/>
          </a:p>
        </p:txBody>
      </p:sp>
    </p:spTree>
    <p:extLst>
      <p:ext uri="{BB962C8B-B14F-4D97-AF65-F5344CB8AC3E}">
        <p14:creationId xmlns:p14="http://schemas.microsoft.com/office/powerpoint/2010/main" val="2131309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edondar Retângulo em um Canto Diagonal 5"/>
          <p:cNvSpPr/>
          <p:nvPr/>
        </p:nvSpPr>
        <p:spPr>
          <a:xfrm>
            <a:off x="838201" y="2049879"/>
            <a:ext cx="10515600" cy="4173500"/>
          </a:xfrm>
          <a:prstGeom prst="round2Diag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xfrm>
            <a:off x="838200" y="686852"/>
            <a:ext cx="10515600" cy="1325563"/>
          </a:xfrm>
          <a:ln/>
        </p:spPr>
        <p:style>
          <a:lnRef idx="2">
            <a:schemeClr val="accent1"/>
          </a:lnRef>
          <a:fillRef idx="1">
            <a:schemeClr val="lt1"/>
          </a:fillRef>
          <a:effectRef idx="0">
            <a:schemeClr val="accent1"/>
          </a:effectRef>
          <a:fontRef idx="minor">
            <a:schemeClr val="dk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Lá fora tem arte!</a:t>
            </a:r>
          </a:p>
        </p:txBody>
      </p:sp>
      <p:sp>
        <p:nvSpPr>
          <p:cNvPr id="5" name="Espaço Reservado para Conteúdo 2">
            <a:extLst>
              <a:ext uri="{FF2B5EF4-FFF2-40B4-BE49-F238E27FC236}">
                <a16:creationId xmlns:a16="http://schemas.microsoft.com/office/drawing/2014/main" id="{E2F05B1B-5AC3-47C2-8AA0-DB0F70D47016}"/>
              </a:ext>
            </a:extLst>
          </p:cNvPr>
          <p:cNvSpPr txBox="1">
            <a:spLocks/>
          </p:cNvSpPr>
          <p:nvPr/>
        </p:nvSpPr>
        <p:spPr>
          <a:xfrm>
            <a:off x="6270939" y="2078776"/>
            <a:ext cx="449580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pt-BR" dirty="0"/>
          </a:p>
        </p:txBody>
      </p:sp>
      <p:sp>
        <p:nvSpPr>
          <p:cNvPr id="3" name="CaixaDeTexto 2"/>
          <p:cNvSpPr txBox="1"/>
          <p:nvPr/>
        </p:nvSpPr>
        <p:spPr>
          <a:xfrm>
            <a:off x="1182883" y="2598077"/>
            <a:ext cx="10176111" cy="3108543"/>
          </a:xfrm>
          <a:prstGeom prst="rect">
            <a:avLst/>
          </a:prstGeom>
          <a:noFill/>
        </p:spPr>
        <p:txBody>
          <a:bodyPr wrap="square" rtlCol="0">
            <a:spAutoFit/>
          </a:bodyPr>
          <a:lstStyle/>
          <a:p>
            <a:r>
              <a:rPr lang="pt-BR" sz="2800" b="1" dirty="0">
                <a:latin typeface="Roboto" panose="02000000000000000000" pitchFamily="2" charset="0"/>
                <a:ea typeface="Roboto" panose="02000000000000000000" pitchFamily="2" charset="0"/>
              </a:rPr>
              <a:t>Trupe </a:t>
            </a:r>
            <a:r>
              <a:rPr lang="pt-BR" sz="2800" dirty="0">
                <a:latin typeface="Roboto" panose="02000000000000000000" pitchFamily="2" charset="0"/>
                <a:ea typeface="Roboto" panose="02000000000000000000" pitchFamily="2" charset="0"/>
              </a:rPr>
              <a:t>é o nome dado a um grupo de artistas que atuam em conjunto na criação de espetáculos teatrais, como uma companhia de teatro.</a:t>
            </a:r>
          </a:p>
          <a:p>
            <a:endParaRPr lang="pt-BR" sz="2800" dirty="0">
              <a:latin typeface="Roboto" panose="02000000000000000000" pitchFamily="2" charset="0"/>
              <a:ea typeface="Roboto" panose="02000000000000000000" pitchFamily="2" charset="0"/>
            </a:endParaRPr>
          </a:p>
          <a:p>
            <a:r>
              <a:rPr lang="pt-BR" sz="2800" dirty="0">
                <a:latin typeface="Roboto" panose="02000000000000000000" pitchFamily="2" charset="0"/>
                <a:ea typeface="Roboto" panose="02000000000000000000" pitchFamily="2" charset="0"/>
              </a:rPr>
              <a:t>Na arte, </a:t>
            </a:r>
            <a:r>
              <a:rPr lang="pt-BR" sz="2800" b="1" dirty="0">
                <a:latin typeface="Roboto" panose="02000000000000000000" pitchFamily="2" charset="0"/>
                <a:ea typeface="Roboto" panose="02000000000000000000" pitchFamily="2" charset="0"/>
              </a:rPr>
              <a:t>bufonaria</a:t>
            </a:r>
            <a:r>
              <a:rPr lang="pt-BR" sz="2800" dirty="0">
                <a:latin typeface="Roboto" panose="02000000000000000000" pitchFamily="2" charset="0"/>
                <a:ea typeface="Roboto" panose="02000000000000000000" pitchFamily="2" charset="0"/>
              </a:rPr>
              <a:t> é um termo que nasce da ação do bufão, personagem ligado ao cômico, que, na linguagem circense, é representado pela figura do palhaço. </a:t>
            </a:r>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4" name="Slide Number Placeholder 3"/>
          <p:cNvSpPr>
            <a:spLocks noGrp="1"/>
          </p:cNvSpPr>
          <p:nvPr>
            <p:ph type="sldNum" sz="quarter" idx="12"/>
          </p:nvPr>
        </p:nvSpPr>
        <p:spPr/>
        <p:txBody>
          <a:bodyPr/>
          <a:lstStyle/>
          <a:p>
            <a:fld id="{55F53DCD-E047-48AD-865F-E892288FE72A}" type="slidenum">
              <a:rPr lang="pt-BR" smtClean="0"/>
              <a:t>14</a:t>
            </a:fld>
            <a:endParaRPr lang="pt-BR" dirty="0"/>
          </a:p>
        </p:txBody>
      </p:sp>
    </p:spTree>
    <p:extLst>
      <p:ext uri="{BB962C8B-B14F-4D97-AF65-F5344CB8AC3E}">
        <p14:creationId xmlns:p14="http://schemas.microsoft.com/office/powerpoint/2010/main" val="17526434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Você está convidado!</a:t>
            </a:r>
          </a:p>
        </p:txBody>
      </p:sp>
      <p:sp>
        <p:nvSpPr>
          <p:cNvPr id="3" name="Espaço Reservado para Conteúdo 2"/>
          <p:cNvSpPr>
            <a:spLocks noGrp="1"/>
          </p:cNvSpPr>
          <p:nvPr>
            <p:ph idx="1"/>
          </p:nvPr>
        </p:nvSpPr>
        <p:spPr>
          <a:xfrm>
            <a:off x="838200" y="2099465"/>
            <a:ext cx="10515600" cy="4351338"/>
          </a:xfrm>
        </p:spPr>
        <p:txBody>
          <a:bodyPr>
            <a:noAutofit/>
          </a:bodyPr>
          <a:lstStyle/>
          <a:p>
            <a:r>
              <a:rPr lang="pt-BR" b="1" dirty="0">
                <a:latin typeface="Roboto" panose="02000000000000000000" pitchFamily="2" charset="0"/>
                <a:ea typeface="Roboto" panose="02000000000000000000" pitchFamily="2" charset="0"/>
              </a:rPr>
              <a:t>Arte contemporânea </a:t>
            </a:r>
            <a:r>
              <a:rPr lang="pt-BR" dirty="0">
                <a:latin typeface="Roboto" panose="02000000000000000000" pitchFamily="2" charset="0"/>
                <a:ea typeface="Roboto" panose="02000000000000000000" pitchFamily="2" charset="0"/>
              </a:rPr>
              <a:t>é um termo usado para se referir às produções artísticas que surgem a partir da segunda metade do século XX até os nossos dias. </a:t>
            </a:r>
          </a:p>
          <a:p>
            <a:endParaRPr lang="pt-BR" dirty="0">
              <a:latin typeface="Roboto" panose="02000000000000000000" pitchFamily="2" charset="0"/>
              <a:ea typeface="Roboto" panose="02000000000000000000" pitchFamily="2" charset="0"/>
            </a:endParaRPr>
          </a:p>
          <a:p>
            <a:r>
              <a:rPr lang="pt-BR" b="1" dirty="0">
                <a:latin typeface="Roboto" panose="02000000000000000000" pitchFamily="2" charset="0"/>
                <a:ea typeface="Roboto" panose="02000000000000000000" pitchFamily="2" charset="0"/>
              </a:rPr>
              <a:t>Bienal de arte </a:t>
            </a:r>
            <a:r>
              <a:rPr lang="pt-BR" dirty="0">
                <a:latin typeface="Roboto" panose="02000000000000000000" pitchFamily="2" charset="0"/>
                <a:ea typeface="Roboto" panose="02000000000000000000" pitchFamily="2" charset="0"/>
              </a:rPr>
              <a:t>é uma exposição de arte que, como o nome indica, ocorre a cada dois anos. Há bienais de arte em várias cidades do mundo, como São Paulo (no Brasil), Veneza (na Itália), Istambul (na Turquia), entre outras. Existem também as bienais de livros com literatura de diversos países.</a:t>
            </a:r>
          </a:p>
          <a:p>
            <a:endParaRPr lang="pt-BR" sz="2400" dirty="0">
              <a:latin typeface="Roboto" panose="02000000000000000000" pitchFamily="2" charset="0"/>
              <a:ea typeface="Roboto" panose="02000000000000000000" pitchFamily="2" charset="0"/>
            </a:endParaRP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15</a:t>
            </a:fld>
            <a:endParaRPr lang="pt-BR" dirty="0"/>
          </a:p>
        </p:txBody>
      </p:sp>
    </p:spTree>
    <p:extLst>
      <p:ext uri="{BB962C8B-B14F-4D97-AF65-F5344CB8AC3E}">
        <p14:creationId xmlns:p14="http://schemas.microsoft.com/office/powerpoint/2010/main" val="4020408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721F5F-EFB2-4C4C-B285-29AE091C86E6}"/>
              </a:ext>
            </a:extLst>
          </p:cNvPr>
          <p:cNvSpPr>
            <a:spLocks noGrp="1"/>
          </p:cNvSpPr>
          <p:nvPr>
            <p:ph type="title"/>
          </p:nvPr>
        </p:nvSpPr>
        <p:spPr>
          <a:noFill/>
          <a:ln>
            <a:solidFill>
              <a:srgbClr val="0070C0"/>
            </a:solidFill>
          </a:ln>
        </p:spPr>
        <p:style>
          <a:lnRef idx="2">
            <a:schemeClr val="accent6">
              <a:shade val="50000"/>
            </a:schemeClr>
          </a:lnRef>
          <a:fillRef idx="1">
            <a:schemeClr val="accent6"/>
          </a:fillRef>
          <a:effectRef idx="0">
            <a:schemeClr val="accent6"/>
          </a:effectRef>
          <a:fontRef idx="minor">
            <a:schemeClr val="lt1"/>
          </a:fontRef>
        </p:style>
        <p:txBody>
          <a:bodyPr>
            <a:normAutofit/>
          </a:bodyPr>
          <a:lstStyle/>
          <a:p>
            <a:pPr algn="ctr"/>
            <a:r>
              <a:rPr lang="pt-BR" sz="4800" dirty="0">
                <a:solidFill>
                  <a:srgbClr val="0070C0"/>
                </a:solidFill>
                <a:latin typeface="Roboto" panose="02000000000000000000" pitchFamily="2" charset="0"/>
                <a:ea typeface="Roboto" panose="02000000000000000000" pitchFamily="2" charset="0"/>
              </a:rPr>
              <a:t>Corpo e espaço</a:t>
            </a:r>
          </a:p>
        </p:txBody>
      </p:sp>
      <p:sp>
        <p:nvSpPr>
          <p:cNvPr id="3" name="CaixaDeTexto 2"/>
          <p:cNvSpPr txBox="1"/>
          <p:nvPr/>
        </p:nvSpPr>
        <p:spPr>
          <a:xfrm>
            <a:off x="7664922" y="2661311"/>
            <a:ext cx="3242481" cy="3108543"/>
          </a:xfrm>
          <a:prstGeom prst="rect">
            <a:avLst/>
          </a:prstGeom>
          <a:noFill/>
        </p:spPr>
        <p:txBody>
          <a:bodyPr wrap="square" rtlCol="0">
            <a:spAutoFit/>
          </a:bodyPr>
          <a:lstStyle/>
          <a:p>
            <a:r>
              <a:rPr lang="pt-BR" sz="2800" b="1" dirty="0">
                <a:latin typeface="Roboto" panose="02000000000000000000" pitchFamily="2" charset="0"/>
                <a:ea typeface="Roboto" panose="02000000000000000000" pitchFamily="2" charset="0"/>
              </a:rPr>
              <a:t>Tetraedro</a:t>
            </a:r>
            <a:r>
              <a:rPr lang="pt-BR" sz="2800" dirty="0">
                <a:latin typeface="Roboto" panose="02000000000000000000" pitchFamily="2" charset="0"/>
                <a:ea typeface="Roboto" panose="02000000000000000000" pitchFamily="2" charset="0"/>
              </a:rPr>
              <a:t> é um sólido geométrico composto de quatro faces triangulares (pirâmide de base triangular).</a:t>
            </a:r>
          </a:p>
        </p:txBody>
      </p:sp>
      <p:pic>
        <p:nvPicPr>
          <p:cNvPr id="4" name="Imagem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817037"/>
            <a:ext cx="6005194" cy="5136649"/>
          </a:xfrm>
          <a:prstGeom prst="rect">
            <a:avLst/>
          </a:prstGeom>
        </p:spPr>
      </p:pic>
      <p:sp>
        <p:nvSpPr>
          <p:cNvPr id="6" name="Arredondar Retângulo em um Canto Diagonal 5"/>
          <p:cNvSpPr/>
          <p:nvPr/>
        </p:nvSpPr>
        <p:spPr>
          <a:xfrm>
            <a:off x="7218527" y="2209363"/>
            <a:ext cx="4135273" cy="4012441"/>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pic>
        <p:nvPicPr>
          <p:cNvPr id="7"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
        <p:nvSpPr>
          <p:cNvPr id="5" name="Slide Number Placeholder 4"/>
          <p:cNvSpPr>
            <a:spLocks noGrp="1"/>
          </p:cNvSpPr>
          <p:nvPr>
            <p:ph type="sldNum" sz="quarter" idx="12"/>
          </p:nvPr>
        </p:nvSpPr>
        <p:spPr/>
        <p:txBody>
          <a:bodyPr/>
          <a:lstStyle/>
          <a:p>
            <a:fld id="{55F53DCD-E047-48AD-865F-E892288FE72A}" type="slidenum">
              <a:rPr lang="pt-BR" smtClean="0"/>
              <a:t>16</a:t>
            </a:fld>
            <a:endParaRPr lang="pt-BR" dirty="0"/>
          </a:p>
        </p:txBody>
      </p:sp>
    </p:spTree>
    <p:extLst>
      <p:ext uri="{BB962C8B-B14F-4D97-AF65-F5344CB8AC3E}">
        <p14:creationId xmlns:p14="http://schemas.microsoft.com/office/powerpoint/2010/main" val="104636276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839</Words>
  <Application>Microsoft Office PowerPoint</Application>
  <PresentationFormat>Widescreen</PresentationFormat>
  <Paragraphs>68</Paragraphs>
  <Slides>16</Slides>
  <Notes>1</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16</vt:i4>
      </vt:variant>
    </vt:vector>
  </HeadingPairs>
  <TitlesOfParts>
    <vt:vector size="21" baseType="lpstr">
      <vt:lpstr>Arial</vt:lpstr>
      <vt:lpstr>Calibri</vt:lpstr>
      <vt:lpstr>Calibri Light</vt:lpstr>
      <vt:lpstr>Roboto</vt:lpstr>
      <vt:lpstr>Tema do Office</vt:lpstr>
      <vt:lpstr>UNIDADE 2 ARTE E ESPAÇO</vt:lpstr>
      <vt:lpstr>A escultura e o tempo</vt:lpstr>
      <vt:lpstr>A escultura renascentista e barroca</vt:lpstr>
      <vt:lpstr>A escultura renascentista e barroca</vt:lpstr>
      <vt:lpstr>Ideal e real</vt:lpstr>
      <vt:lpstr>Arte sem fronteiras</vt:lpstr>
      <vt:lpstr>A dama da arte</vt:lpstr>
      <vt:lpstr>Esculpir, modelar e construir</vt:lpstr>
      <vt:lpstr>Corpo: expressão e mobilidade</vt:lpstr>
      <vt:lpstr>O maior pequeno espetáculo da Terra!</vt:lpstr>
      <vt:lpstr>UNIDADE 2 ARTE E ESPAÇO</vt:lpstr>
      <vt:lpstr>O bicho</vt:lpstr>
      <vt:lpstr>É brincadeira?</vt:lpstr>
      <vt:lpstr>Lá fora tem arte!</vt:lpstr>
      <vt:lpstr>Você está convidado!</vt:lpstr>
      <vt:lpstr>Corpo e espaço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 2 ARTE E ESPAÇO</dc:title>
  <dc:creator>João Paulo Bortoluci</dc:creator>
  <cp:lastModifiedBy>João Paulo Bortoluci</cp:lastModifiedBy>
  <cp:revision>1</cp:revision>
  <dcterms:created xsi:type="dcterms:W3CDTF">2020-04-03T00:06:56Z</dcterms:created>
  <dcterms:modified xsi:type="dcterms:W3CDTF">2020-04-03T00:11:33Z</dcterms:modified>
</cp:coreProperties>
</file>