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7" r:id="rId2"/>
    <p:sldId id="365" r:id="rId3"/>
    <p:sldId id="388" r:id="rId4"/>
    <p:sldId id="389" r:id="rId5"/>
    <p:sldId id="375" r:id="rId6"/>
    <p:sldId id="390" r:id="rId7"/>
    <p:sldId id="391" r:id="rId8"/>
    <p:sldId id="392" r:id="rId9"/>
    <p:sldId id="393" r:id="rId10"/>
    <p:sldId id="394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4473F-B2AE-4487-B233-FECF081F8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ACF28F-4392-41B5-9708-DE9440028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477138-7DB0-42EC-B6C8-322EAB9FD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DCFFF1-5964-492C-BD45-E27C2BB1E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A04F38-CA26-4505-B184-86259771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12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8B83-A686-4553-B2CC-265F88509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653D7E-7B18-4206-98F6-3E3EF0FAF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DCAD20-CE4D-4652-B450-F173334E3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423435-8061-492F-9FCA-C6EEBC9DA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C1D0D1-EEA0-4AB1-A37C-EA2FEC777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797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7BA7D-1E4B-4C2C-8912-67E9F9D02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6A4E128-451E-49FD-BDE2-535078014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3DDBB3-B9AF-4928-A9B6-30459BA1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7BEE1A-FC80-487D-82AB-EE17E666A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450175-1F2A-4D4F-885B-4C3144880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4424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7353F8-26A4-4778-8879-74794C88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8F3BAD-1173-4FD6-A68C-41A92CBB56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643147-8DF7-47DA-B12F-8B4F2043E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FE0E14-9266-49B7-BDE1-0D21ABE7A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7B90D2-2ECF-4451-B5A7-32D5DD4CA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F765BE-D725-4301-BF73-5209D84B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347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4997F3-935C-4ED4-ADCE-91DB99D5A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5C2EF1-E859-449B-A9F1-2CC9B217E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C9CCE9-B24A-4142-9D80-B3FADC8A6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03CEB6-EBFC-40DB-8200-84E4486780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7FB9C46-983F-4DBB-90EE-520B3524DF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549B61E-A87A-4F06-A269-A3FA0A2E1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D60FC2-0974-43B6-BB95-56B4237CC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1A3A6D-5032-44E5-A318-37E423A8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452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5D6E9-9CB9-4FD5-AB93-AB124BB5D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D28916A-741A-45CD-843D-CBE9B2565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C18E6E5-E732-4674-AF51-2AD948677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9CC379-4DB9-459D-B65B-08B1C488B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181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19E31E-F75D-4C99-98FA-879C2D6B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B3153E-8E02-43C4-AF23-5F86C7140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339E425-28E2-4B3A-A3C1-70E4F17AE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02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817142-AC94-4E0A-8F0C-8E197DA71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D84081-E845-40BA-8F14-D433EF079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172B48F-71A6-4FA2-B3BA-7D785BC61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B07E8A-75DE-4234-904C-51177A4DD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CB1BBF-BC19-4BD8-B251-5ECF43EA0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B0E7007-64D0-4C76-B1ED-1F6EF250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9263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1A5A4-7D18-4F9E-A491-FA48159C4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F2CEC68-50FD-4D59-8EAC-7E23CCBA4E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AB401BB-ED4A-4589-9159-C31FC5449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F7E6B0-13E1-4F5A-B6A2-B259591F4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F4A8AD-B23F-4935-BB01-F8D327685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079E46-385A-4943-9F70-D8654A206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89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73E65A-8749-4B61-8973-8BA4E9FCB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77F4BB7-F72D-4A99-9A43-2B667C74C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E59F22-D254-49B4-9490-BFF3D62F4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A41136-812B-4CD3-8751-D95BB83C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D10167-E901-4456-A2C7-3D9D7508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790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802601-5430-4920-A4AE-4CADB464AB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7AF27B4-DC45-427E-9157-757E017BE7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54B023-51AB-4183-8F40-3E8FDDD3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4C0EDC-6C09-4D07-AB97-5AC4976A9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8903B6-FED5-40C1-935F-C011F185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92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8634AFD-F633-4EA9-928F-EC90EDFF2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93F2AD-4432-4DA3-AD1A-45726C892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E6A49E-3447-473E-9654-5F0BB43A3C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4E60F-9942-4ACA-88B6-A3D002C0865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67977C-98F3-4C14-B7B8-244E0669D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5D4660-5B40-45C4-966C-61DAE6AD2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13459-7232-4FA7-BBF3-D5FCDC91E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4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35611" y="2695563"/>
            <a:ext cx="6784163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América Latina</a:t>
            </a: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5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1340" y="559333"/>
            <a:ext cx="47171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Regionalização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da América Latina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939635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335778" y="595732"/>
            <a:ext cx="404521" cy="413472"/>
          </a:xfrm>
          <a:prstGeom prst="rect">
            <a:avLst/>
          </a:prstGeom>
        </p:spPr>
      </p:pic>
      <p:pic>
        <p:nvPicPr>
          <p:cNvPr id="3" name="Picture 2" descr="Screen Shot 2019-06-30 at 19.37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87" y="894828"/>
            <a:ext cx="5027216" cy="5916988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975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223816" y="665071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0" y="577737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México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63394D2A-D3CE-4A8D-9D51-2CD6DB846DC3}"/>
              </a:ext>
            </a:extLst>
          </p:cNvPr>
          <p:cNvSpPr txBox="1"/>
          <p:nvPr/>
        </p:nvSpPr>
        <p:spPr>
          <a:xfrm>
            <a:off x="496085" y="1472059"/>
            <a:ext cx="109349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fronteira entre México e Estados Unidos estende-se por aproximadamente 3 100 km,</a:t>
            </a:r>
          </a:p>
          <a:p>
            <a:r>
              <a:rPr lang="pt-BR" dirty="0"/>
              <a:t>Dos Quais 1 100 km são separados por muros construídos para conter a migração de milhares </a:t>
            </a:r>
            <a:br>
              <a:rPr lang="pt-BR" dirty="0"/>
            </a:br>
            <a:r>
              <a:rPr lang="pt-BR" dirty="0"/>
              <a:t>de mexicanos que desejam entrar nos Estados Unidos em busca de trabalho e melhores condições de vida.</a:t>
            </a:r>
          </a:p>
          <a:p>
            <a:r>
              <a:rPr lang="pt-BR" dirty="0"/>
              <a:t>Muitos desses migrantes vivem no sul e na costa oeste dos Estados Unidos, onde são conhecidos</a:t>
            </a:r>
          </a:p>
          <a:p>
            <a:r>
              <a:rPr lang="pt-BR" dirty="0"/>
              <a:t>por </a:t>
            </a:r>
            <a:r>
              <a:rPr lang="pt-BR" i="1" dirty="0" err="1"/>
              <a:t>braceros</a:t>
            </a:r>
            <a:r>
              <a:rPr lang="pt-BR" i="1" dirty="0"/>
              <a:t> </a:t>
            </a:r>
            <a:r>
              <a:rPr lang="pt-BR" dirty="0"/>
              <a:t>(trabalhadores) e atuam na colheita de produtos agrícolas, principalmente</a:t>
            </a:r>
          </a:p>
          <a:p>
            <a:r>
              <a:rPr lang="pt-BR" dirty="0"/>
              <a:t>na região do </a:t>
            </a:r>
            <a:r>
              <a:rPr lang="pt-BR" i="1" dirty="0"/>
              <a:t>Sun </a:t>
            </a:r>
            <a:r>
              <a:rPr lang="pt-BR" i="1" dirty="0" err="1"/>
              <a:t>Belt</a:t>
            </a:r>
            <a:r>
              <a:rPr lang="pt-BR" dirty="0"/>
              <a:t>. Outros trabalham em indústrias, na construção civil, no setor de serviços,</a:t>
            </a:r>
          </a:p>
          <a:p>
            <a:r>
              <a:rPr lang="pt-BR" dirty="0"/>
              <a:t>entre outra ocupações.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A partir da década de 1960, muitas empresas de montagem e acabamento de produtos destinados à exportação instalaram-se no México, próximo à fronteira com os Estados Unidos. As chamadas de </a:t>
            </a:r>
            <a:r>
              <a:rPr lang="pt-BR" i="1" dirty="0"/>
              <a:t>maquiladoras</a:t>
            </a:r>
            <a:r>
              <a:rPr lang="pt-BR" dirty="0"/>
              <a:t> têm incentivos fiscais, recebem peças fabricadas nas matrizes estrangeiras e apenas montam o produto final. A implantação das </a:t>
            </a:r>
            <a:r>
              <a:rPr lang="pt-BR" i="1" dirty="0"/>
              <a:t>maquiladoras </a:t>
            </a:r>
            <a:r>
              <a:rPr lang="pt-BR" dirty="0"/>
              <a:t>está associada à estratégia usada pelas empresas transnacionais de se instalar nos países periféricos, aproveitando a mão de obra farta e barata. Além disso, as </a:t>
            </a:r>
            <a:r>
              <a:rPr lang="pt-BR" i="1" dirty="0"/>
              <a:t>maquiladoras </a:t>
            </a:r>
            <a:r>
              <a:rPr lang="pt-BR" dirty="0"/>
              <a:t>absorvem parte da mão de obra que buscaria emprego nos Estados Unidos, reduzindo as imigrações para esse país.</a:t>
            </a:r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670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09762" y="591451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0" y="540927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América Central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6-30 at 19.39.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536" y="1301854"/>
            <a:ext cx="8252444" cy="5429947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346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09762" y="60985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América Central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E160BDB2-B906-4FF1-985F-C5C643CA3ECE}"/>
              </a:ext>
            </a:extLst>
          </p:cNvPr>
          <p:cNvSpPr txBox="1"/>
          <p:nvPr/>
        </p:nvSpPr>
        <p:spPr>
          <a:xfrm>
            <a:off x="491340" y="1388150"/>
            <a:ext cx="3955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Casos selecionados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6164584-44D1-4D56-87CD-D8E6E092ECEF}"/>
              </a:ext>
            </a:extLst>
          </p:cNvPr>
          <p:cNvSpPr txBox="1"/>
          <p:nvPr/>
        </p:nvSpPr>
        <p:spPr>
          <a:xfrm>
            <a:off x="1574949" y="2234045"/>
            <a:ext cx="11020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Haiti é o país mais pobre da América, com mais da metade de sua população vivendo em condições </a:t>
            </a:r>
            <a:br>
              <a:rPr lang="pt-BR" dirty="0"/>
            </a:br>
            <a:r>
              <a:rPr lang="pt-BR" dirty="0"/>
              <a:t>de pobreza extrema. Cerca de 40% da população é analfabeta. A expectativa de vida é de 63,6 anos.</a:t>
            </a:r>
          </a:p>
          <a:p>
            <a:r>
              <a:rPr lang="pt-BR" dirty="0"/>
              <a:t>A instabilidade política, os desastres naturais e também os riscos de epidemias, associados à incapacidade </a:t>
            </a:r>
            <a:br>
              <a:rPr lang="pt-BR" dirty="0"/>
            </a:br>
            <a:r>
              <a:rPr lang="pt-BR" dirty="0"/>
              <a:t>de o Estado investir na geração de empregos, construção de moradias, educação e saúde, têm motivado </a:t>
            </a:r>
            <a:br>
              <a:rPr lang="pt-BR" dirty="0"/>
            </a:br>
            <a:r>
              <a:rPr lang="pt-BR" dirty="0"/>
              <a:t>diversas manifestações populares, além de incentivar a migração de muitos haitianos.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EDB8AF2-9696-44C9-9555-A0E844932C54}"/>
              </a:ext>
            </a:extLst>
          </p:cNvPr>
          <p:cNvSpPr txBox="1"/>
          <p:nvPr/>
        </p:nvSpPr>
        <p:spPr>
          <a:xfrm>
            <a:off x="1588607" y="4002954"/>
            <a:ext cx="103674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Em 1959, Fidel Castro assumiu o poder e implantou o socialismo em Cuba. Os Estados Unidos determinaram </a:t>
            </a:r>
            <a:br>
              <a:rPr lang="pt-BR" dirty="0"/>
            </a:br>
            <a:r>
              <a:rPr lang="pt-BR" dirty="0"/>
              <a:t>o embargo econômico à Cuba, ou seja, proibiram que países capitalistas comprassem ou vendessem </a:t>
            </a:r>
            <a:br>
              <a:rPr lang="pt-BR" dirty="0"/>
            </a:br>
            <a:r>
              <a:rPr lang="pt-BR" dirty="0"/>
              <a:t>produtos para o país socialista.</a:t>
            </a:r>
          </a:p>
          <a:p>
            <a:endParaRPr lang="pt-BR" dirty="0"/>
          </a:p>
          <a:p>
            <a:r>
              <a:rPr lang="pt-BR" dirty="0"/>
              <a:t>A Revolução Cubana introduziu várias mudanças no país, com destaque para a reforma agrária e melhorias significativas nas áreas de educação e saúde. Por outro lado, não havia liberdade política nem de imprensa. </a:t>
            </a:r>
            <a:br>
              <a:rPr lang="pt-BR" dirty="0"/>
            </a:br>
            <a:r>
              <a:rPr lang="pt-BR" dirty="0"/>
              <a:t>Até hoje o acesso à internet ainda é restrito, tanto pela infraestrutura tecnológica precária quanto </a:t>
            </a:r>
            <a:br>
              <a:rPr lang="pt-BR" dirty="0"/>
            </a:br>
            <a:r>
              <a:rPr lang="pt-BR" dirty="0"/>
              <a:t>pela ação do governo.</a:t>
            </a: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03828" y="2313424"/>
            <a:ext cx="716680" cy="732538"/>
          </a:xfrm>
          <a:prstGeom prst="rect">
            <a:avLst/>
          </a:prstGeom>
        </p:spPr>
      </p:pic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03828" y="4091424"/>
            <a:ext cx="716680" cy="732538"/>
          </a:xfrm>
          <a:prstGeom prst="rect">
            <a:avLst/>
          </a:prstGeom>
        </p:spPr>
      </p:pic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03828" y="5188242"/>
            <a:ext cx="716680" cy="732538"/>
          </a:xfrm>
          <a:prstGeom prst="rect">
            <a:avLst/>
          </a:prstGeom>
        </p:spPr>
      </p:pic>
      <p:pic>
        <p:nvPicPr>
          <p:cNvPr id="1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4669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09762" y="591451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559332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América Andina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339FD8-5308-4B5A-885D-C8B59A642E3A}"/>
              </a:ext>
            </a:extLst>
          </p:cNvPr>
          <p:cNvSpPr txBox="1"/>
          <p:nvPr/>
        </p:nvSpPr>
        <p:spPr>
          <a:xfrm>
            <a:off x="553810" y="1455450"/>
            <a:ext cx="1100636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 América Andina é formada por Venezuela, Colômbia, Equador, Peru, Bolívia e Chile. </a:t>
            </a:r>
            <a:br>
              <a:rPr lang="pt-BR" sz="2000" dirty="0"/>
            </a:br>
            <a:endParaRPr lang="pt-BR" sz="2000" dirty="0"/>
          </a:p>
          <a:p>
            <a:r>
              <a:rPr lang="pt-BR" sz="2000" dirty="0"/>
              <a:t>A cordilheira dos Andes é um dos mais marcantes elementos da paisagem desses países.</a:t>
            </a:r>
          </a:p>
          <a:p>
            <a:endParaRPr lang="pt-BR" sz="2000" dirty="0"/>
          </a:p>
          <a:p>
            <a:r>
              <a:rPr lang="pt-BR" sz="2000" dirty="0"/>
              <a:t>Os países da América Andina têm em comum aspectos históricos e culturais, como a colonização </a:t>
            </a:r>
            <a:br>
              <a:rPr lang="pt-BR" sz="2000" dirty="0"/>
            </a:br>
            <a:r>
              <a:rPr lang="pt-BR" sz="2000" dirty="0"/>
              <a:t>e a língua oficial espanholas. Com população formada principalmente por etnias indígenas e mestiças, seus países também mantêm muitos costumes e tradições das sociedades pré-colombianas.</a:t>
            </a:r>
          </a:p>
          <a:p>
            <a:endParaRPr lang="pt-BR" sz="2000" dirty="0"/>
          </a:p>
          <a:p>
            <a:r>
              <a:rPr lang="pt-BR" sz="2000" dirty="0"/>
              <a:t>Economicamente, a América Andina destaca-se pela exploração e beneficiamento de recursos minerais e energéticos e por uma agricultura diversificada, com destaque para produtos como café, banana, cana-</a:t>
            </a:r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‑</a:t>
            </a:r>
            <a:r>
              <a:rPr lang="pt-BR" sz="2000" dirty="0"/>
              <a:t>de-açúcar, trigo e aveia, cultivados em grandes propriedades.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8165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648140" y="628261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614547"/>
            <a:ext cx="2327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Guianas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3811" y="1521143"/>
            <a:ext cx="106348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As Guianas apresentam composição étnico-cultural complexa. </a:t>
            </a:r>
            <a:br>
              <a:rPr lang="pt-BR" sz="2000" dirty="0"/>
            </a:br>
            <a:endParaRPr lang="pt-BR" sz="2000" dirty="0"/>
          </a:p>
          <a:p>
            <a:r>
              <a:rPr lang="pt-BR" sz="2000" dirty="0"/>
              <a:t>Escravizados africanos e imigrantes chineses, indonésios e indianos juntaram-se a indígenas, </a:t>
            </a:r>
            <a:br>
              <a:rPr lang="pt-BR" sz="2000" dirty="0"/>
            </a:br>
            <a:r>
              <a:rPr lang="pt-BR" sz="2000" dirty="0"/>
              <a:t>ingleses, holandeses e franceses, contribuindo para a formação de sociedades </a:t>
            </a:r>
            <a:br>
              <a:rPr lang="pt-BR" sz="2000" dirty="0"/>
            </a:br>
            <a:r>
              <a:rPr lang="pt-BR" sz="2000" dirty="0"/>
              <a:t>com ampla variedade étnica, linguística e religiosa.</a:t>
            </a:r>
          </a:p>
          <a:p>
            <a:endParaRPr lang="pt-BR" sz="2000" dirty="0"/>
          </a:p>
          <a:p>
            <a:r>
              <a:rPr lang="pt-BR" sz="2000" dirty="0"/>
              <a:t>A economia das Guianas, baseada no cultivo de produtos para exportação, é carente </a:t>
            </a:r>
            <a:br>
              <a:rPr lang="pt-BR" sz="2000" dirty="0"/>
            </a:br>
            <a:r>
              <a:rPr lang="pt-BR" sz="2000" dirty="0"/>
              <a:t>de infraestrutura de transportes e energia. Há na região importantes recursos minerais, </a:t>
            </a:r>
            <a:br>
              <a:rPr lang="pt-BR" sz="2000" dirty="0"/>
            </a:br>
            <a:r>
              <a:rPr lang="pt-BR" sz="2000" dirty="0"/>
              <a:t>como bauxita, ouro e diamante. A atividade industrial é pouco desenvolvida.</a:t>
            </a:r>
            <a:endParaRPr lang="en-US" sz="2000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79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39" y="577737"/>
            <a:ext cx="6511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América Platina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9D78BC2B-1850-4260-B65C-0A0B28188390}"/>
              </a:ext>
            </a:extLst>
          </p:cNvPr>
          <p:cNvSpPr txBox="1"/>
          <p:nvPr/>
        </p:nvSpPr>
        <p:spPr>
          <a:xfrm>
            <a:off x="553811" y="1454298"/>
            <a:ext cx="103348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 América Platina recebe essa denominação porque parte dos territórios dos países </a:t>
            </a:r>
            <a:br>
              <a:rPr lang="pt-BR" sz="2000" dirty="0"/>
            </a:br>
            <a:r>
              <a:rPr lang="pt-BR" sz="2000" dirty="0"/>
              <a:t>que constituem a região é banhada pelos rios que compõem a Bacia Platina </a:t>
            </a:r>
            <a:br>
              <a:rPr lang="pt-BR" sz="2000" dirty="0"/>
            </a:br>
            <a:r>
              <a:rPr lang="pt-BR" sz="2000" dirty="0"/>
              <a:t>(também chamada de Bacia do Prata): Paraná (Brasil), Uruguai e Paraguai. </a:t>
            </a:r>
          </a:p>
          <a:p>
            <a:endParaRPr lang="pt-BR" sz="2000" dirty="0"/>
          </a:p>
          <a:p>
            <a:r>
              <a:rPr lang="pt-BR" sz="2000" dirty="0"/>
              <a:t>Além da característica hidrográfica, os países platinos compartilham um mesmo passado colonial. </a:t>
            </a:r>
          </a:p>
          <a:p>
            <a:endParaRPr lang="pt-BR" sz="2000" dirty="0"/>
          </a:p>
          <a:p>
            <a:r>
              <a:rPr lang="pt-BR" sz="2000" dirty="0"/>
              <a:t>Argentina, Paraguai e Uruguai, além de Bolívia e parte do Chile, estiveram durante o domínio espanhol sob mesma administração, denominado Vice-Reinado do Rio da Prata.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612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039093" y="554641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39" y="485712"/>
            <a:ext cx="1750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37668" y="120225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7522F50-28F6-41D2-AD73-6643378457C4}"/>
              </a:ext>
            </a:extLst>
          </p:cNvPr>
          <p:cNvSpPr txBox="1"/>
          <p:nvPr/>
        </p:nvSpPr>
        <p:spPr>
          <a:xfrm>
            <a:off x="479795" y="1225059"/>
            <a:ext cx="10540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O Brasil é considerado uma potência na América Latina por causa do tamanho de sua economia e da influência política que exerce sobre os demais países da região.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209E30F-B24F-4FB2-BD8E-5C75317F65BD}"/>
              </a:ext>
            </a:extLst>
          </p:cNvPr>
          <p:cNvSpPr txBox="1"/>
          <p:nvPr/>
        </p:nvSpPr>
        <p:spPr>
          <a:xfrm>
            <a:off x="1672555" y="2279217"/>
            <a:ext cx="88642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Agropecuária</a:t>
            </a:r>
          </a:p>
          <a:p>
            <a:r>
              <a:rPr lang="pt-BR" sz="2000" dirty="0"/>
              <a:t>O setor agropecuário representa cerca de 6% do PIB do país, podendo chegar a mais de 20% quando consideradas as atividades do agronegócio. A agropecuária também se destaca no comércio internacional, respondendo por cerca de 40% de tudo o que é exportado pelo país.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8AB065E-305D-4511-B11F-3317FDB3FD51}"/>
              </a:ext>
            </a:extLst>
          </p:cNvPr>
          <p:cNvSpPr txBox="1"/>
          <p:nvPr/>
        </p:nvSpPr>
        <p:spPr>
          <a:xfrm flipH="1">
            <a:off x="1718273" y="4439083"/>
            <a:ext cx="8668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Indústria</a:t>
            </a:r>
          </a:p>
          <a:p>
            <a:r>
              <a:rPr lang="pt-BR" sz="2000" dirty="0"/>
              <a:t>A maior parte das indústrias brasileiras está concentrada na região Sudeste. Apesar do processo de desconcentração industrial observado nas últimas décadas, o Sudeste continua se destacando no setor, concentrando a maioria dos estabelecimentos do país e liderando o comércio externo, respondendo por 48,6% das exportações e 51,8% das importações em 2017.</a:t>
            </a: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03828" y="2313424"/>
            <a:ext cx="716680" cy="732538"/>
          </a:xfrm>
          <a:prstGeom prst="rect">
            <a:avLst/>
          </a:prstGeom>
        </p:spPr>
      </p:pic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03828" y="4541696"/>
            <a:ext cx="716680" cy="732538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-3681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9844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785100" y="591451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1496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Brics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96635" y="119359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E5A6B18E-69F9-4BC3-8404-6A5F0F996E77}"/>
              </a:ext>
            </a:extLst>
          </p:cNvPr>
          <p:cNvSpPr txBox="1"/>
          <p:nvPr/>
        </p:nvSpPr>
        <p:spPr>
          <a:xfrm>
            <a:off x="491340" y="1356591"/>
            <a:ext cx="97046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O Brasil estabelece relações com diferentes países, principalmente aqueles considerados emergentes. A participação no Brics, acrônimo formado pelas iniciais Brasil, Rússia, Índia, China e África do Sul, insere-se nessa perspectiva de maior cooperação entre seus membros. Os países do Brics têm em comum as grandes dimensões de seus territórios, o elevado número de habitantes e a crescente importância no cenário mundial. Juntos, os </a:t>
            </a:r>
            <a:r>
              <a:rPr lang="pt-BR" sz="2400" dirty="0" err="1"/>
              <a:t>PIBs</a:t>
            </a:r>
            <a:r>
              <a:rPr lang="pt-BR" sz="2400" dirty="0"/>
              <a:t> desses países correspondem a 24% do PIB mundial.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53320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949</Words>
  <Application>Microsoft Office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Aptifer Slab LT W01 Bold</vt:lpstr>
      <vt:lpstr>Arial</vt:lpstr>
      <vt:lpstr>Calibri</vt:lpstr>
      <vt:lpstr>Calibri Light</vt:lpstr>
      <vt:lpstr>Roboto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2020-04-03T13:06:38Z</dcterms:created>
  <dcterms:modified xsi:type="dcterms:W3CDTF">2020-04-03T13:10:43Z</dcterms:modified>
</cp:coreProperties>
</file>