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72" r:id="rId3"/>
    <p:sldId id="380" r:id="rId4"/>
    <p:sldId id="381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22BEE4-2E63-4231-8CEA-B86925F17D59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EC52AA-F090-4442-B752-D15F7447BEB5}">
      <dgm:prSet/>
      <dgm:spPr/>
      <dgm:t>
        <a:bodyPr/>
        <a:lstStyle/>
        <a:p>
          <a:r>
            <a:rPr lang="pt-BR" b="1" dirty="0">
              <a:latin typeface="RobotoBR" pitchFamily="2" charset="0"/>
            </a:rPr>
            <a:t>Simples:</a:t>
          </a:r>
          <a:r>
            <a:rPr lang="pt-BR" dirty="0">
              <a:latin typeface="RobotoBR" pitchFamily="2" charset="0"/>
            </a:rPr>
            <a:t> são formados por uma única palavra.</a:t>
          </a:r>
          <a:endParaRPr lang="en-US" dirty="0">
            <a:latin typeface="RobotoBR" pitchFamily="2" charset="0"/>
          </a:endParaRPr>
        </a:p>
      </dgm:t>
    </dgm:pt>
    <dgm:pt modelId="{B94532F9-6088-4934-8994-08B0E8CFB47A}" type="parTrans" cxnId="{3D7D09D9-84BE-4590-BBD6-6FE83D8EB438}">
      <dgm:prSet/>
      <dgm:spPr/>
      <dgm:t>
        <a:bodyPr/>
        <a:lstStyle/>
        <a:p>
          <a:endParaRPr lang="en-US"/>
        </a:p>
      </dgm:t>
    </dgm:pt>
    <dgm:pt modelId="{75B051D8-045D-41C6-B824-83926710D328}" type="sibTrans" cxnId="{3D7D09D9-84BE-4590-BBD6-6FE83D8EB438}">
      <dgm:prSet/>
      <dgm:spPr/>
      <dgm:t>
        <a:bodyPr/>
        <a:lstStyle/>
        <a:p>
          <a:endParaRPr lang="en-US"/>
        </a:p>
      </dgm:t>
    </dgm:pt>
    <dgm:pt modelId="{EC3B3867-64AB-4267-B4E9-0B593EB14CE8}">
      <dgm:prSet/>
      <dgm:spPr/>
      <dgm:t>
        <a:bodyPr/>
        <a:lstStyle/>
        <a:p>
          <a:r>
            <a:rPr lang="pt-BR" dirty="0"/>
            <a:t> A jogadora se orgulha da camisa </a:t>
          </a:r>
          <a:r>
            <a:rPr lang="pt-BR" b="1" dirty="0">
              <a:solidFill>
                <a:schemeClr val="accent2">
                  <a:lumMod val="75000"/>
                </a:schemeClr>
              </a:solidFill>
            </a:rPr>
            <a:t>amarela</a:t>
          </a:r>
          <a:r>
            <a:rPr lang="pt-BR" dirty="0"/>
            <a:t>.</a:t>
          </a:r>
          <a:endParaRPr lang="en-US" dirty="0"/>
        </a:p>
      </dgm:t>
    </dgm:pt>
    <dgm:pt modelId="{BEDD1709-0D1E-4078-B874-89925CA11A95}" type="parTrans" cxnId="{23413947-D899-4205-B641-6E771A623F30}">
      <dgm:prSet/>
      <dgm:spPr/>
      <dgm:t>
        <a:bodyPr/>
        <a:lstStyle/>
        <a:p>
          <a:endParaRPr lang="en-US"/>
        </a:p>
      </dgm:t>
    </dgm:pt>
    <dgm:pt modelId="{C05D58B6-17C3-4370-BB98-299A181B20A8}" type="sibTrans" cxnId="{23413947-D899-4205-B641-6E771A623F30}">
      <dgm:prSet/>
      <dgm:spPr/>
      <dgm:t>
        <a:bodyPr/>
        <a:lstStyle/>
        <a:p>
          <a:endParaRPr lang="en-US"/>
        </a:p>
      </dgm:t>
    </dgm:pt>
    <dgm:pt modelId="{459A98B3-81C3-4C5A-94BC-1C6FA570A87C}">
      <dgm:prSet/>
      <dgm:spPr/>
      <dgm:t>
        <a:bodyPr/>
        <a:lstStyle/>
        <a:p>
          <a:r>
            <a:rPr lang="pt-BR" b="1" dirty="0">
              <a:latin typeface="RobotoBR" pitchFamily="2" charset="0"/>
            </a:rPr>
            <a:t>Compostos:</a:t>
          </a:r>
          <a:r>
            <a:rPr lang="pt-BR" dirty="0">
              <a:latin typeface="RobotoBR" pitchFamily="2" charset="0"/>
            </a:rPr>
            <a:t> são formados por mais de uma palavra.</a:t>
          </a:r>
          <a:endParaRPr lang="en-US" dirty="0">
            <a:latin typeface="RobotoBR" pitchFamily="2" charset="0"/>
          </a:endParaRPr>
        </a:p>
      </dgm:t>
    </dgm:pt>
    <dgm:pt modelId="{E71EE938-B87E-4D00-A418-EC523C18333A}" type="parTrans" cxnId="{3E411A62-E121-439F-BBB6-540816092E7A}">
      <dgm:prSet/>
      <dgm:spPr/>
      <dgm:t>
        <a:bodyPr/>
        <a:lstStyle/>
        <a:p>
          <a:endParaRPr lang="en-US"/>
        </a:p>
      </dgm:t>
    </dgm:pt>
    <dgm:pt modelId="{60C6E9BE-F07D-418A-8CAE-B91C6BB173CE}" type="sibTrans" cxnId="{3E411A62-E121-439F-BBB6-540816092E7A}">
      <dgm:prSet/>
      <dgm:spPr/>
      <dgm:t>
        <a:bodyPr/>
        <a:lstStyle/>
        <a:p>
          <a:endParaRPr lang="en-US"/>
        </a:p>
      </dgm:t>
    </dgm:pt>
    <dgm:pt modelId="{FB24B7E2-905C-4F4F-961B-ACDA28AEEACD}">
      <dgm:prSet/>
      <dgm:spPr/>
      <dgm:t>
        <a:bodyPr/>
        <a:lstStyle/>
        <a:p>
          <a:r>
            <a:rPr lang="pt-BR" dirty="0"/>
            <a:t> O time </a:t>
          </a:r>
          <a:r>
            <a:rPr lang="pt-BR" b="1" dirty="0">
              <a:solidFill>
                <a:schemeClr val="accent2">
                  <a:lumMod val="75000"/>
                </a:schemeClr>
              </a:solidFill>
            </a:rPr>
            <a:t>verde-amarelo </a:t>
          </a:r>
          <a:r>
            <a:rPr lang="pt-BR" dirty="0"/>
            <a:t>surpreendeu.</a:t>
          </a:r>
          <a:endParaRPr lang="en-US" dirty="0"/>
        </a:p>
      </dgm:t>
    </dgm:pt>
    <dgm:pt modelId="{3C844B35-FA4C-41ED-8420-6A7AC69C79A9}" type="parTrans" cxnId="{5F05AC5C-11FA-4536-AF4F-2BB61F07F9C1}">
      <dgm:prSet/>
      <dgm:spPr/>
      <dgm:t>
        <a:bodyPr/>
        <a:lstStyle/>
        <a:p>
          <a:endParaRPr lang="en-US"/>
        </a:p>
      </dgm:t>
    </dgm:pt>
    <dgm:pt modelId="{46C63F3F-F8D1-4E4F-B6DB-BC04090F8031}" type="sibTrans" cxnId="{5F05AC5C-11FA-4536-AF4F-2BB61F07F9C1}">
      <dgm:prSet/>
      <dgm:spPr/>
      <dgm:t>
        <a:bodyPr/>
        <a:lstStyle/>
        <a:p>
          <a:endParaRPr lang="en-US"/>
        </a:p>
      </dgm:t>
    </dgm:pt>
    <dgm:pt modelId="{F9B7D796-1D9D-4334-949D-34D2FDF2B725}" type="pres">
      <dgm:prSet presAssocID="{6122BEE4-2E63-4231-8CEA-B86925F17D59}" presName="Name0" presStyleCnt="0">
        <dgm:presLayoutVars>
          <dgm:dir/>
          <dgm:animLvl val="lvl"/>
          <dgm:resizeHandles val="exact"/>
        </dgm:presLayoutVars>
      </dgm:prSet>
      <dgm:spPr/>
    </dgm:pt>
    <dgm:pt modelId="{C267B98C-8D36-4B73-8728-9B3973EE5853}" type="pres">
      <dgm:prSet presAssocID="{A0EC52AA-F090-4442-B752-D15F7447BEB5}" presName="linNode" presStyleCnt="0"/>
      <dgm:spPr/>
    </dgm:pt>
    <dgm:pt modelId="{D9A88258-81A0-4B3E-B69B-058A3C860C89}" type="pres">
      <dgm:prSet presAssocID="{A0EC52AA-F090-4442-B752-D15F7447BEB5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C156E3D9-A4C1-4FE1-B8B2-13CD81D87EB6}" type="pres">
      <dgm:prSet presAssocID="{A0EC52AA-F090-4442-B752-D15F7447BEB5}" presName="descendantText" presStyleLbl="alignAccFollowNode1" presStyleIdx="0" presStyleCnt="2">
        <dgm:presLayoutVars>
          <dgm:bulletEnabled val="1"/>
        </dgm:presLayoutVars>
      </dgm:prSet>
      <dgm:spPr/>
    </dgm:pt>
    <dgm:pt modelId="{120BB1D8-D6CF-4D42-A902-0113E7BE8B4A}" type="pres">
      <dgm:prSet presAssocID="{75B051D8-045D-41C6-B824-83926710D328}" presName="sp" presStyleCnt="0"/>
      <dgm:spPr/>
    </dgm:pt>
    <dgm:pt modelId="{2C9E5677-FD8C-4646-B876-8C49E7F9428B}" type="pres">
      <dgm:prSet presAssocID="{459A98B3-81C3-4C5A-94BC-1C6FA570A87C}" presName="linNode" presStyleCnt="0"/>
      <dgm:spPr/>
    </dgm:pt>
    <dgm:pt modelId="{4D72AF07-D5D0-4795-8CC6-F56168B6F9EF}" type="pres">
      <dgm:prSet presAssocID="{459A98B3-81C3-4C5A-94BC-1C6FA570A87C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01799AFD-D2A8-4C3D-9C6E-0C15060507A6}" type="pres">
      <dgm:prSet presAssocID="{459A98B3-81C3-4C5A-94BC-1C6FA570A87C}" presName="descendantText" presStyleLbl="alignAccFollowNode1" presStyleIdx="1" presStyleCnt="2" custLinFactNeighborY="0">
        <dgm:presLayoutVars>
          <dgm:bulletEnabled val="1"/>
        </dgm:presLayoutVars>
      </dgm:prSet>
      <dgm:spPr/>
    </dgm:pt>
  </dgm:ptLst>
  <dgm:cxnLst>
    <dgm:cxn modelId="{0C39A737-BFB9-4489-94A7-4D99A317052B}" type="presOf" srcId="{459A98B3-81C3-4C5A-94BC-1C6FA570A87C}" destId="{4D72AF07-D5D0-4795-8CC6-F56168B6F9EF}" srcOrd="0" destOrd="0" presId="urn:microsoft.com/office/officeart/2005/8/layout/vList5"/>
    <dgm:cxn modelId="{5F05AC5C-11FA-4536-AF4F-2BB61F07F9C1}" srcId="{459A98B3-81C3-4C5A-94BC-1C6FA570A87C}" destId="{FB24B7E2-905C-4F4F-961B-ACDA28AEEACD}" srcOrd="0" destOrd="0" parTransId="{3C844B35-FA4C-41ED-8420-6A7AC69C79A9}" sibTransId="{46C63F3F-F8D1-4E4F-B6DB-BC04090F8031}"/>
    <dgm:cxn modelId="{3E411A62-E121-439F-BBB6-540816092E7A}" srcId="{6122BEE4-2E63-4231-8CEA-B86925F17D59}" destId="{459A98B3-81C3-4C5A-94BC-1C6FA570A87C}" srcOrd="1" destOrd="0" parTransId="{E71EE938-B87E-4D00-A418-EC523C18333A}" sibTransId="{60C6E9BE-F07D-418A-8CAE-B91C6BB173CE}"/>
    <dgm:cxn modelId="{23413947-D899-4205-B641-6E771A623F30}" srcId="{A0EC52AA-F090-4442-B752-D15F7447BEB5}" destId="{EC3B3867-64AB-4267-B4E9-0B593EB14CE8}" srcOrd="0" destOrd="0" parTransId="{BEDD1709-0D1E-4078-B874-89925CA11A95}" sibTransId="{C05D58B6-17C3-4370-BB98-299A181B20A8}"/>
    <dgm:cxn modelId="{5C6C2C6A-46E7-4A3C-ABFF-1B9667D49C96}" type="presOf" srcId="{6122BEE4-2E63-4231-8CEA-B86925F17D59}" destId="{F9B7D796-1D9D-4334-949D-34D2FDF2B725}" srcOrd="0" destOrd="0" presId="urn:microsoft.com/office/officeart/2005/8/layout/vList5"/>
    <dgm:cxn modelId="{B57F62A0-85FD-4C9D-88AB-C1D4097B9AA4}" type="presOf" srcId="{EC3B3867-64AB-4267-B4E9-0B593EB14CE8}" destId="{C156E3D9-A4C1-4FE1-B8B2-13CD81D87EB6}" srcOrd="0" destOrd="0" presId="urn:microsoft.com/office/officeart/2005/8/layout/vList5"/>
    <dgm:cxn modelId="{111CA8B5-17FD-4C2E-A906-7D0C03F86A74}" type="presOf" srcId="{A0EC52AA-F090-4442-B752-D15F7447BEB5}" destId="{D9A88258-81A0-4B3E-B69B-058A3C860C89}" srcOrd="0" destOrd="0" presId="urn:microsoft.com/office/officeart/2005/8/layout/vList5"/>
    <dgm:cxn modelId="{1C5A28D2-6569-4C7D-A4F0-16ACEAC6D65B}" type="presOf" srcId="{FB24B7E2-905C-4F4F-961B-ACDA28AEEACD}" destId="{01799AFD-D2A8-4C3D-9C6E-0C15060507A6}" srcOrd="0" destOrd="0" presId="urn:microsoft.com/office/officeart/2005/8/layout/vList5"/>
    <dgm:cxn modelId="{3D7D09D9-84BE-4590-BBD6-6FE83D8EB438}" srcId="{6122BEE4-2E63-4231-8CEA-B86925F17D59}" destId="{A0EC52AA-F090-4442-B752-D15F7447BEB5}" srcOrd="0" destOrd="0" parTransId="{B94532F9-6088-4934-8994-08B0E8CFB47A}" sibTransId="{75B051D8-045D-41C6-B824-83926710D328}"/>
    <dgm:cxn modelId="{A9851992-A3ED-42D8-BAF0-1E0567346437}" type="presParOf" srcId="{F9B7D796-1D9D-4334-949D-34D2FDF2B725}" destId="{C267B98C-8D36-4B73-8728-9B3973EE5853}" srcOrd="0" destOrd="0" presId="urn:microsoft.com/office/officeart/2005/8/layout/vList5"/>
    <dgm:cxn modelId="{AB0A2E16-2AA3-497C-B0AD-37731F95F722}" type="presParOf" srcId="{C267B98C-8D36-4B73-8728-9B3973EE5853}" destId="{D9A88258-81A0-4B3E-B69B-058A3C860C89}" srcOrd="0" destOrd="0" presId="urn:microsoft.com/office/officeart/2005/8/layout/vList5"/>
    <dgm:cxn modelId="{654EFD18-2453-497E-B24D-01A60E75D79B}" type="presParOf" srcId="{C267B98C-8D36-4B73-8728-9B3973EE5853}" destId="{C156E3D9-A4C1-4FE1-B8B2-13CD81D87EB6}" srcOrd="1" destOrd="0" presId="urn:microsoft.com/office/officeart/2005/8/layout/vList5"/>
    <dgm:cxn modelId="{DF1845E9-9A96-4A30-A53F-4A8E70797635}" type="presParOf" srcId="{F9B7D796-1D9D-4334-949D-34D2FDF2B725}" destId="{120BB1D8-D6CF-4D42-A902-0113E7BE8B4A}" srcOrd="1" destOrd="0" presId="urn:microsoft.com/office/officeart/2005/8/layout/vList5"/>
    <dgm:cxn modelId="{2E0ACDAE-EE8B-40B3-AE7A-48221385019C}" type="presParOf" srcId="{F9B7D796-1D9D-4334-949D-34D2FDF2B725}" destId="{2C9E5677-FD8C-4646-B876-8C49E7F9428B}" srcOrd="2" destOrd="0" presId="urn:microsoft.com/office/officeart/2005/8/layout/vList5"/>
    <dgm:cxn modelId="{796336D2-5B3B-4DFD-9767-1B9479DA297B}" type="presParOf" srcId="{2C9E5677-FD8C-4646-B876-8C49E7F9428B}" destId="{4D72AF07-D5D0-4795-8CC6-F56168B6F9EF}" srcOrd="0" destOrd="0" presId="urn:microsoft.com/office/officeart/2005/8/layout/vList5"/>
    <dgm:cxn modelId="{455D6C27-9DCC-41C3-AB9A-F719FF21A0CB}" type="presParOf" srcId="{2C9E5677-FD8C-4646-B876-8C49E7F9428B}" destId="{01799AFD-D2A8-4C3D-9C6E-0C15060507A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DE4442-5852-466B-9D83-4BEAA97600EF}" type="doc">
      <dgm:prSet loTypeId="urn:microsoft.com/office/officeart/2005/8/layout/vList5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EBBC522-692D-4832-96DB-05653461DAA0}">
      <dgm:prSet/>
      <dgm:spPr/>
      <dgm:t>
        <a:bodyPr/>
        <a:lstStyle/>
        <a:p>
          <a:r>
            <a:rPr lang="pt-BR" b="1" dirty="0"/>
            <a:t>Primitivos:</a:t>
          </a:r>
          <a:r>
            <a:rPr lang="pt-BR" dirty="0"/>
            <a:t> são aqueles que não se originam de outras palavras.</a:t>
          </a:r>
          <a:endParaRPr lang="en-US" dirty="0"/>
        </a:p>
      </dgm:t>
    </dgm:pt>
    <dgm:pt modelId="{C0286DD2-EB53-40C2-9E72-3A6C49250739}" type="parTrans" cxnId="{F6280AA6-B296-4E20-B90C-0D7C5DEF5CFF}">
      <dgm:prSet/>
      <dgm:spPr/>
      <dgm:t>
        <a:bodyPr/>
        <a:lstStyle/>
        <a:p>
          <a:endParaRPr lang="en-US"/>
        </a:p>
      </dgm:t>
    </dgm:pt>
    <dgm:pt modelId="{54C518B2-5C83-4BC1-9842-9FD7067A2421}" type="sibTrans" cxnId="{F6280AA6-B296-4E20-B90C-0D7C5DEF5CFF}">
      <dgm:prSet/>
      <dgm:spPr/>
      <dgm:t>
        <a:bodyPr/>
        <a:lstStyle/>
        <a:p>
          <a:endParaRPr lang="en-US"/>
        </a:p>
      </dgm:t>
    </dgm:pt>
    <dgm:pt modelId="{D122D0B0-9995-4079-9A20-79ED894B9493}">
      <dgm:prSet/>
      <dgm:spPr/>
      <dgm:t>
        <a:bodyPr/>
        <a:lstStyle/>
        <a:p>
          <a:r>
            <a:rPr lang="pt-BR" dirty="0"/>
            <a:t> Sinal </a:t>
          </a:r>
          <a:r>
            <a:rPr lang="pt-BR" b="1" dirty="0">
              <a:solidFill>
                <a:schemeClr val="accent2">
                  <a:lumMod val="75000"/>
                </a:schemeClr>
              </a:solidFill>
            </a:rPr>
            <a:t>verde</a:t>
          </a:r>
          <a:r>
            <a:rPr lang="pt-BR" b="1" dirty="0"/>
            <a:t> </a:t>
          </a:r>
          <a:r>
            <a:rPr lang="pt-BR" dirty="0"/>
            <a:t>para a largada!</a:t>
          </a:r>
          <a:endParaRPr lang="en-US" dirty="0"/>
        </a:p>
      </dgm:t>
    </dgm:pt>
    <dgm:pt modelId="{003C6346-34F2-45E4-9D4E-F9D33C9309AB}" type="parTrans" cxnId="{824C2AC3-B496-4464-A3C6-BB3374E0E8C9}">
      <dgm:prSet/>
      <dgm:spPr/>
      <dgm:t>
        <a:bodyPr/>
        <a:lstStyle/>
        <a:p>
          <a:endParaRPr lang="en-US"/>
        </a:p>
      </dgm:t>
    </dgm:pt>
    <dgm:pt modelId="{A4F387AD-EBA0-41EA-8B95-EAF008939BCC}" type="sibTrans" cxnId="{824C2AC3-B496-4464-A3C6-BB3374E0E8C9}">
      <dgm:prSet/>
      <dgm:spPr/>
      <dgm:t>
        <a:bodyPr/>
        <a:lstStyle/>
        <a:p>
          <a:endParaRPr lang="en-US"/>
        </a:p>
      </dgm:t>
    </dgm:pt>
    <dgm:pt modelId="{562018A5-4089-45B9-905F-572899D415DB}">
      <dgm:prSet/>
      <dgm:spPr/>
      <dgm:t>
        <a:bodyPr/>
        <a:lstStyle/>
        <a:p>
          <a:pPr algn="ctr"/>
          <a:r>
            <a:rPr lang="pt-BR" b="1" dirty="0"/>
            <a:t>Derivados:</a:t>
          </a:r>
          <a:r>
            <a:rPr lang="pt-BR" dirty="0"/>
            <a:t> são formados a partir de outras palavras com  acréscimos de afixos (prefixos, sufixos).</a:t>
          </a:r>
          <a:endParaRPr lang="en-US" dirty="0"/>
        </a:p>
      </dgm:t>
    </dgm:pt>
    <dgm:pt modelId="{41D7B730-4629-4F01-8E7D-3F3FBBC10AAD}" type="parTrans" cxnId="{3F65F542-1A76-4B11-86B3-3B54811CF58E}">
      <dgm:prSet/>
      <dgm:spPr/>
      <dgm:t>
        <a:bodyPr/>
        <a:lstStyle/>
        <a:p>
          <a:endParaRPr lang="en-US"/>
        </a:p>
      </dgm:t>
    </dgm:pt>
    <dgm:pt modelId="{B32327E0-0990-46A6-9C24-F08E7AAE62FE}" type="sibTrans" cxnId="{3F65F542-1A76-4B11-86B3-3B54811CF58E}">
      <dgm:prSet/>
      <dgm:spPr/>
      <dgm:t>
        <a:bodyPr/>
        <a:lstStyle/>
        <a:p>
          <a:endParaRPr lang="en-US"/>
        </a:p>
      </dgm:t>
    </dgm:pt>
    <dgm:pt modelId="{2C160D1F-BB82-4F1A-9C7C-51C178DF880B}">
      <dgm:prSet/>
      <dgm:spPr/>
      <dgm:t>
        <a:bodyPr/>
        <a:lstStyle/>
        <a:p>
          <a:r>
            <a:rPr lang="pt-BR" dirty="0"/>
            <a:t> O campo </a:t>
          </a:r>
          <a:r>
            <a:rPr lang="pt-BR" b="1" dirty="0">
              <a:solidFill>
                <a:schemeClr val="accent2">
                  <a:lumMod val="75000"/>
                </a:schemeClr>
              </a:solidFill>
            </a:rPr>
            <a:t>esverdeado</a:t>
          </a:r>
          <a:r>
            <a:rPr lang="pt-BR" b="1" dirty="0"/>
            <a:t> </a:t>
          </a:r>
          <a:r>
            <a:rPr lang="pt-BR" dirty="0"/>
            <a:t>encantou os jogadores.</a:t>
          </a:r>
          <a:endParaRPr lang="en-US" dirty="0"/>
        </a:p>
      </dgm:t>
    </dgm:pt>
    <dgm:pt modelId="{77E9417C-5D56-4C18-8789-DEDE44880921}" type="parTrans" cxnId="{BEF02A91-5E8F-4814-AC7C-CDEE41085BF8}">
      <dgm:prSet/>
      <dgm:spPr/>
      <dgm:t>
        <a:bodyPr/>
        <a:lstStyle/>
        <a:p>
          <a:endParaRPr lang="en-US"/>
        </a:p>
      </dgm:t>
    </dgm:pt>
    <dgm:pt modelId="{B28509C6-1E2B-4ADB-8FD7-BC12C4EDBA71}" type="sibTrans" cxnId="{BEF02A91-5E8F-4814-AC7C-CDEE41085BF8}">
      <dgm:prSet/>
      <dgm:spPr/>
      <dgm:t>
        <a:bodyPr/>
        <a:lstStyle/>
        <a:p>
          <a:endParaRPr lang="en-US"/>
        </a:p>
      </dgm:t>
    </dgm:pt>
    <dgm:pt modelId="{D9D4B95B-B886-4DBA-B25B-AA4A7A1599B7}" type="pres">
      <dgm:prSet presAssocID="{0CDE4442-5852-466B-9D83-4BEAA97600EF}" presName="Name0" presStyleCnt="0">
        <dgm:presLayoutVars>
          <dgm:dir/>
          <dgm:animLvl val="lvl"/>
          <dgm:resizeHandles val="exact"/>
        </dgm:presLayoutVars>
      </dgm:prSet>
      <dgm:spPr/>
    </dgm:pt>
    <dgm:pt modelId="{C28E59DF-A238-416F-BBF4-FDDDE99B001B}" type="pres">
      <dgm:prSet presAssocID="{1EBBC522-692D-4832-96DB-05653461DAA0}" presName="linNode" presStyleCnt="0"/>
      <dgm:spPr/>
    </dgm:pt>
    <dgm:pt modelId="{574B66D1-17AD-4B25-A671-4F6BCC7F2CDD}" type="pres">
      <dgm:prSet presAssocID="{1EBBC522-692D-4832-96DB-05653461DAA0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075AE2F4-9A8E-4541-A3A0-7D833E5368C2}" type="pres">
      <dgm:prSet presAssocID="{1EBBC522-692D-4832-96DB-05653461DAA0}" presName="descendantText" presStyleLbl="alignAccFollowNode1" presStyleIdx="0" presStyleCnt="2">
        <dgm:presLayoutVars>
          <dgm:bulletEnabled val="1"/>
        </dgm:presLayoutVars>
      </dgm:prSet>
      <dgm:spPr/>
    </dgm:pt>
    <dgm:pt modelId="{531CDA73-54D3-4EE0-818A-6F71824D6F52}" type="pres">
      <dgm:prSet presAssocID="{54C518B2-5C83-4BC1-9842-9FD7067A2421}" presName="sp" presStyleCnt="0"/>
      <dgm:spPr/>
    </dgm:pt>
    <dgm:pt modelId="{93B1EDA2-68C2-4C24-AB2B-B4951DB49164}" type="pres">
      <dgm:prSet presAssocID="{562018A5-4089-45B9-905F-572899D415DB}" presName="linNode" presStyleCnt="0"/>
      <dgm:spPr/>
    </dgm:pt>
    <dgm:pt modelId="{EE7EBF90-FDE1-4E37-81F8-E0648E509BE5}" type="pres">
      <dgm:prSet presAssocID="{562018A5-4089-45B9-905F-572899D415DB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EF967709-7128-414F-B1E9-6A7900C25893}" type="pres">
      <dgm:prSet presAssocID="{562018A5-4089-45B9-905F-572899D415DB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75DAF40C-9857-49CB-B73B-AB5664A70ED7}" type="presOf" srcId="{562018A5-4089-45B9-905F-572899D415DB}" destId="{EE7EBF90-FDE1-4E37-81F8-E0648E509BE5}" srcOrd="0" destOrd="0" presId="urn:microsoft.com/office/officeart/2005/8/layout/vList5"/>
    <dgm:cxn modelId="{041DA136-4634-416C-A856-830DBC381CBA}" type="presOf" srcId="{0CDE4442-5852-466B-9D83-4BEAA97600EF}" destId="{D9D4B95B-B886-4DBA-B25B-AA4A7A1599B7}" srcOrd="0" destOrd="0" presId="urn:microsoft.com/office/officeart/2005/8/layout/vList5"/>
    <dgm:cxn modelId="{3F65F542-1A76-4B11-86B3-3B54811CF58E}" srcId="{0CDE4442-5852-466B-9D83-4BEAA97600EF}" destId="{562018A5-4089-45B9-905F-572899D415DB}" srcOrd="1" destOrd="0" parTransId="{41D7B730-4629-4F01-8E7D-3F3FBBC10AAD}" sibTransId="{B32327E0-0990-46A6-9C24-F08E7AAE62FE}"/>
    <dgm:cxn modelId="{782C0D8B-BB1D-4652-846C-1268AB24D03D}" type="presOf" srcId="{D122D0B0-9995-4079-9A20-79ED894B9493}" destId="{075AE2F4-9A8E-4541-A3A0-7D833E5368C2}" srcOrd="0" destOrd="0" presId="urn:microsoft.com/office/officeart/2005/8/layout/vList5"/>
    <dgm:cxn modelId="{BEF02A91-5E8F-4814-AC7C-CDEE41085BF8}" srcId="{562018A5-4089-45B9-905F-572899D415DB}" destId="{2C160D1F-BB82-4F1A-9C7C-51C178DF880B}" srcOrd="0" destOrd="0" parTransId="{77E9417C-5D56-4C18-8789-DEDE44880921}" sibTransId="{B28509C6-1E2B-4ADB-8FD7-BC12C4EDBA71}"/>
    <dgm:cxn modelId="{F6280AA6-B296-4E20-B90C-0D7C5DEF5CFF}" srcId="{0CDE4442-5852-466B-9D83-4BEAA97600EF}" destId="{1EBBC522-692D-4832-96DB-05653461DAA0}" srcOrd="0" destOrd="0" parTransId="{C0286DD2-EB53-40C2-9E72-3A6C49250739}" sibTransId="{54C518B2-5C83-4BC1-9842-9FD7067A2421}"/>
    <dgm:cxn modelId="{824C2AC3-B496-4464-A3C6-BB3374E0E8C9}" srcId="{1EBBC522-692D-4832-96DB-05653461DAA0}" destId="{D122D0B0-9995-4079-9A20-79ED894B9493}" srcOrd="0" destOrd="0" parTransId="{003C6346-34F2-45E4-9D4E-F9D33C9309AB}" sibTransId="{A4F387AD-EBA0-41EA-8B95-EAF008939BCC}"/>
    <dgm:cxn modelId="{F22823DF-808E-4BAE-87DB-F4EBD90F8AAA}" type="presOf" srcId="{1EBBC522-692D-4832-96DB-05653461DAA0}" destId="{574B66D1-17AD-4B25-A671-4F6BCC7F2CDD}" srcOrd="0" destOrd="0" presId="urn:microsoft.com/office/officeart/2005/8/layout/vList5"/>
    <dgm:cxn modelId="{244FFCFE-4616-4EC9-8C74-75CFD32BF6EA}" type="presOf" srcId="{2C160D1F-BB82-4F1A-9C7C-51C178DF880B}" destId="{EF967709-7128-414F-B1E9-6A7900C25893}" srcOrd="0" destOrd="0" presId="urn:microsoft.com/office/officeart/2005/8/layout/vList5"/>
    <dgm:cxn modelId="{B27A452B-B8FB-4FAE-9658-8F4F652F5862}" type="presParOf" srcId="{D9D4B95B-B886-4DBA-B25B-AA4A7A1599B7}" destId="{C28E59DF-A238-416F-BBF4-FDDDE99B001B}" srcOrd="0" destOrd="0" presId="urn:microsoft.com/office/officeart/2005/8/layout/vList5"/>
    <dgm:cxn modelId="{E9F96C8C-29C4-4741-B214-2130C5481DD2}" type="presParOf" srcId="{C28E59DF-A238-416F-BBF4-FDDDE99B001B}" destId="{574B66D1-17AD-4B25-A671-4F6BCC7F2CDD}" srcOrd="0" destOrd="0" presId="urn:microsoft.com/office/officeart/2005/8/layout/vList5"/>
    <dgm:cxn modelId="{31DDA6F2-1299-4101-B484-ECF04FF76ACA}" type="presParOf" srcId="{C28E59DF-A238-416F-BBF4-FDDDE99B001B}" destId="{075AE2F4-9A8E-4541-A3A0-7D833E5368C2}" srcOrd="1" destOrd="0" presId="urn:microsoft.com/office/officeart/2005/8/layout/vList5"/>
    <dgm:cxn modelId="{6EF280C8-7152-4E93-A030-90FDE1FB2EFA}" type="presParOf" srcId="{D9D4B95B-B886-4DBA-B25B-AA4A7A1599B7}" destId="{531CDA73-54D3-4EE0-818A-6F71824D6F52}" srcOrd="1" destOrd="0" presId="urn:microsoft.com/office/officeart/2005/8/layout/vList5"/>
    <dgm:cxn modelId="{BFFD68EA-786D-4115-B2A3-42B4CFF2F91E}" type="presParOf" srcId="{D9D4B95B-B886-4DBA-B25B-AA4A7A1599B7}" destId="{93B1EDA2-68C2-4C24-AB2B-B4951DB49164}" srcOrd="2" destOrd="0" presId="urn:microsoft.com/office/officeart/2005/8/layout/vList5"/>
    <dgm:cxn modelId="{DE3F280A-0F1A-43C7-A820-8F754C775469}" type="presParOf" srcId="{93B1EDA2-68C2-4C24-AB2B-B4951DB49164}" destId="{EE7EBF90-FDE1-4E37-81F8-E0648E509BE5}" srcOrd="0" destOrd="0" presId="urn:microsoft.com/office/officeart/2005/8/layout/vList5"/>
    <dgm:cxn modelId="{8C1BC985-6B93-45FE-9E14-823B87075D65}" type="presParOf" srcId="{93B1EDA2-68C2-4C24-AB2B-B4951DB49164}" destId="{EF967709-7128-414F-B1E9-6A7900C2589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56E3D9-A4C1-4FE1-B8B2-13CD81D87EB6}">
      <dsp:nvSpPr>
        <dsp:cNvPr id="0" name=""/>
        <dsp:cNvSpPr/>
      </dsp:nvSpPr>
      <dsp:spPr>
        <a:xfrm rot="5400000">
          <a:off x="6301587" y="-2303662"/>
          <a:ext cx="1698041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4700" kern="1200" dirty="0"/>
            <a:t> A jogadora se orgulha da camisa </a:t>
          </a:r>
          <a:r>
            <a:rPr lang="pt-BR" sz="4700" b="1" kern="1200" dirty="0">
              <a:solidFill>
                <a:schemeClr val="accent2">
                  <a:lumMod val="75000"/>
                </a:schemeClr>
              </a:solidFill>
            </a:rPr>
            <a:t>amarela</a:t>
          </a:r>
          <a:r>
            <a:rPr lang="pt-BR" sz="4700" kern="1200" dirty="0"/>
            <a:t>.</a:t>
          </a:r>
          <a:endParaRPr lang="en-US" sz="4700" kern="1200" dirty="0"/>
        </a:p>
      </dsp:txBody>
      <dsp:txXfrm rot="-5400000">
        <a:off x="3785616" y="295201"/>
        <a:ext cx="6647092" cy="1532257"/>
      </dsp:txXfrm>
    </dsp:sp>
    <dsp:sp modelId="{D9A88258-81A0-4B3E-B69B-058A3C860C89}">
      <dsp:nvSpPr>
        <dsp:cNvPr id="0" name=""/>
        <dsp:cNvSpPr/>
      </dsp:nvSpPr>
      <dsp:spPr>
        <a:xfrm>
          <a:off x="0" y="53"/>
          <a:ext cx="3785616" cy="212255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b="1" kern="1200" dirty="0">
              <a:latin typeface="RobotoBR" pitchFamily="2" charset="0"/>
            </a:rPr>
            <a:t>Simples:</a:t>
          </a:r>
          <a:r>
            <a:rPr lang="pt-BR" sz="3100" kern="1200" dirty="0">
              <a:latin typeface="RobotoBR" pitchFamily="2" charset="0"/>
            </a:rPr>
            <a:t> são formados por uma única palavra.</a:t>
          </a:r>
          <a:endParaRPr lang="en-US" sz="3100" kern="1200" dirty="0">
            <a:latin typeface="RobotoBR" pitchFamily="2" charset="0"/>
          </a:endParaRPr>
        </a:p>
      </dsp:txBody>
      <dsp:txXfrm>
        <a:off x="103614" y="103667"/>
        <a:ext cx="3578388" cy="1915324"/>
      </dsp:txXfrm>
    </dsp:sp>
    <dsp:sp modelId="{01799AFD-D2A8-4C3D-9C6E-0C15060507A6}">
      <dsp:nvSpPr>
        <dsp:cNvPr id="0" name=""/>
        <dsp:cNvSpPr/>
      </dsp:nvSpPr>
      <dsp:spPr>
        <a:xfrm rot="5400000">
          <a:off x="6301587" y="-74983"/>
          <a:ext cx="1698041" cy="672998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4700" kern="1200" dirty="0"/>
            <a:t> O time </a:t>
          </a:r>
          <a:r>
            <a:rPr lang="pt-BR" sz="4700" b="1" kern="1200" dirty="0">
              <a:solidFill>
                <a:schemeClr val="accent2">
                  <a:lumMod val="75000"/>
                </a:schemeClr>
              </a:solidFill>
            </a:rPr>
            <a:t>verde-amarelo </a:t>
          </a:r>
          <a:r>
            <a:rPr lang="pt-BR" sz="4700" kern="1200" dirty="0"/>
            <a:t>surpreendeu.</a:t>
          </a:r>
          <a:endParaRPr lang="en-US" sz="4700" kern="1200" dirty="0"/>
        </a:p>
      </dsp:txBody>
      <dsp:txXfrm rot="-5400000">
        <a:off x="3785616" y="2523880"/>
        <a:ext cx="6647092" cy="1532257"/>
      </dsp:txXfrm>
    </dsp:sp>
    <dsp:sp modelId="{4D72AF07-D5D0-4795-8CC6-F56168B6F9EF}">
      <dsp:nvSpPr>
        <dsp:cNvPr id="0" name=""/>
        <dsp:cNvSpPr/>
      </dsp:nvSpPr>
      <dsp:spPr>
        <a:xfrm>
          <a:off x="0" y="2228732"/>
          <a:ext cx="3785616" cy="212255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b="1" kern="1200" dirty="0">
              <a:latin typeface="RobotoBR" pitchFamily="2" charset="0"/>
            </a:rPr>
            <a:t>Compostos:</a:t>
          </a:r>
          <a:r>
            <a:rPr lang="pt-BR" sz="3100" kern="1200" dirty="0">
              <a:latin typeface="RobotoBR" pitchFamily="2" charset="0"/>
            </a:rPr>
            <a:t> são formados por mais de uma palavra.</a:t>
          </a:r>
          <a:endParaRPr lang="en-US" sz="3100" kern="1200" dirty="0">
            <a:latin typeface="RobotoBR" pitchFamily="2" charset="0"/>
          </a:endParaRPr>
        </a:p>
      </dsp:txBody>
      <dsp:txXfrm>
        <a:off x="103614" y="2332346"/>
        <a:ext cx="3578388" cy="19153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5AE2F4-9A8E-4541-A3A0-7D833E5368C2}">
      <dsp:nvSpPr>
        <dsp:cNvPr id="0" name=""/>
        <dsp:cNvSpPr/>
      </dsp:nvSpPr>
      <dsp:spPr>
        <a:xfrm rot="5400000">
          <a:off x="6301587" y="-2303662"/>
          <a:ext cx="1698041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4500" kern="1200" dirty="0"/>
            <a:t> Sinal </a:t>
          </a:r>
          <a:r>
            <a:rPr lang="pt-BR" sz="4500" b="1" kern="1200" dirty="0">
              <a:solidFill>
                <a:schemeClr val="accent2">
                  <a:lumMod val="75000"/>
                </a:schemeClr>
              </a:solidFill>
            </a:rPr>
            <a:t>verde</a:t>
          </a:r>
          <a:r>
            <a:rPr lang="pt-BR" sz="4500" b="1" kern="1200" dirty="0"/>
            <a:t> </a:t>
          </a:r>
          <a:r>
            <a:rPr lang="pt-BR" sz="4500" kern="1200" dirty="0"/>
            <a:t>para a largada!</a:t>
          </a:r>
          <a:endParaRPr lang="en-US" sz="4500" kern="1200" dirty="0"/>
        </a:p>
      </dsp:txBody>
      <dsp:txXfrm rot="-5400000">
        <a:off x="3785616" y="295201"/>
        <a:ext cx="6647092" cy="1532257"/>
      </dsp:txXfrm>
    </dsp:sp>
    <dsp:sp modelId="{574B66D1-17AD-4B25-A671-4F6BCC7F2CDD}">
      <dsp:nvSpPr>
        <dsp:cNvPr id="0" name=""/>
        <dsp:cNvSpPr/>
      </dsp:nvSpPr>
      <dsp:spPr>
        <a:xfrm>
          <a:off x="0" y="53"/>
          <a:ext cx="3785616" cy="21225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1" kern="1200" dirty="0"/>
            <a:t>Primitivos:</a:t>
          </a:r>
          <a:r>
            <a:rPr lang="pt-BR" sz="2700" kern="1200" dirty="0"/>
            <a:t> são aqueles que não se originam de outras palavras.</a:t>
          </a:r>
          <a:endParaRPr lang="en-US" sz="2700" kern="1200" dirty="0"/>
        </a:p>
      </dsp:txBody>
      <dsp:txXfrm>
        <a:off x="103614" y="103667"/>
        <a:ext cx="3578388" cy="1915324"/>
      </dsp:txXfrm>
    </dsp:sp>
    <dsp:sp modelId="{EF967709-7128-414F-B1E9-6A7900C25893}">
      <dsp:nvSpPr>
        <dsp:cNvPr id="0" name=""/>
        <dsp:cNvSpPr/>
      </dsp:nvSpPr>
      <dsp:spPr>
        <a:xfrm rot="5400000">
          <a:off x="6301587" y="-74983"/>
          <a:ext cx="1698041" cy="672998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285750" lvl="1" indent="-285750" algn="l" defTabSz="2000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4500" kern="1200" dirty="0"/>
            <a:t> O campo </a:t>
          </a:r>
          <a:r>
            <a:rPr lang="pt-BR" sz="4500" b="1" kern="1200" dirty="0">
              <a:solidFill>
                <a:schemeClr val="accent2">
                  <a:lumMod val="75000"/>
                </a:schemeClr>
              </a:solidFill>
            </a:rPr>
            <a:t>esverdeado</a:t>
          </a:r>
          <a:r>
            <a:rPr lang="pt-BR" sz="4500" b="1" kern="1200" dirty="0"/>
            <a:t> </a:t>
          </a:r>
          <a:r>
            <a:rPr lang="pt-BR" sz="4500" kern="1200" dirty="0"/>
            <a:t>encantou os jogadores.</a:t>
          </a:r>
          <a:endParaRPr lang="en-US" sz="4500" kern="1200" dirty="0"/>
        </a:p>
      </dsp:txBody>
      <dsp:txXfrm rot="-5400000">
        <a:off x="3785616" y="2523880"/>
        <a:ext cx="6647092" cy="1532257"/>
      </dsp:txXfrm>
    </dsp:sp>
    <dsp:sp modelId="{EE7EBF90-FDE1-4E37-81F8-E0648E509BE5}">
      <dsp:nvSpPr>
        <dsp:cNvPr id="0" name=""/>
        <dsp:cNvSpPr/>
      </dsp:nvSpPr>
      <dsp:spPr>
        <a:xfrm>
          <a:off x="0" y="2228732"/>
          <a:ext cx="3785616" cy="21225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1" kern="1200" dirty="0"/>
            <a:t>Derivados:</a:t>
          </a:r>
          <a:r>
            <a:rPr lang="pt-BR" sz="2700" kern="1200" dirty="0"/>
            <a:t> são formados a partir de outras palavras com  acréscimos de afixos (prefixos, sufixos).</a:t>
          </a:r>
          <a:endParaRPr lang="en-US" sz="2700" kern="1200" dirty="0"/>
        </a:p>
      </dsp:txBody>
      <dsp:txXfrm>
        <a:off x="103614" y="2332346"/>
        <a:ext cx="3578388" cy="1915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0AC1B-06B8-41DF-A1FD-5854879A80C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5EDC2-7467-48CC-AFD9-206E53762D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76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EAEE9-C7BC-45B3-B17B-11F14FB8D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FB2F55-6B8D-49BC-9DF1-645648CD0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1E6221-2AA4-416A-AA40-8E0E80C68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DE79D9-BEB1-42CD-A105-B2821FC39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570E81-ED02-4CA4-A83F-666163D55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6350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642A5-477F-4595-908D-EC4902387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CF4D53-B8B7-442B-9323-0C2BCC13F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39B4C0-46FF-4006-A8F6-4FACDC422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F36086-095B-46E6-BD41-3A76CD501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315785-6687-4DDD-A5AD-1642F3CD9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8934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354CDD-4661-49C3-9C79-220C14826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2B40B0-2ABF-41D5-8233-AF7DB4937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077BCB-A8FE-49AD-8574-D2EC149C6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D0095D-2951-4EAA-935B-F58A80C33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8FB0AF-5C2B-4514-8397-8761483D3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520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06F59F-40A5-4DF0-AFC9-797E0E4A8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8794A4-6956-40AA-81D5-CAD383852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498AFEB-FE04-40EA-A393-9BF00F562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10F4A9C-F69B-498D-9607-89AA13AA2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CCB788E-7319-4686-A20F-9B2AFC5EF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F01554-D8DB-4734-8F68-382671D1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691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E97289-949C-4F2E-B0B8-C59650B33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3BAAED-2E21-4F28-89CE-B3FDEB82F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73591ED-78E0-4832-9787-8FCC0A5F0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8F6621E-5301-4495-86F8-C5DCA6AF88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0555895-EBC8-4C9F-86D7-E3FE96DA9A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6570495-B029-4FCF-BF60-DF8CB23F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12B5FD6-A59B-4846-BB74-114D6D519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7096674-1BA6-4B6D-9636-BF4CA012C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534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38CA4B-79A2-4A03-A36D-A913D9C62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1476A85-5D23-48DC-A209-818716739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0BF6B97-811B-4A28-81AF-5D98E5B4F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AF00DBF-16E8-4A0F-BA76-7462B741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369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B3CCB04-F4AD-4E59-8E2F-F40426556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0DF8B3-D892-416A-BB2D-3C847D3A1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8D6DDD-56D7-42D5-A156-5040BFAA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043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90EAE9-A0B7-48C9-A21F-89E684A68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A463A1-4E40-47B6-85C5-E1E361A56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65CD6B-46E3-48B8-AC90-9E084734F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7CD55E-C337-40CB-9C10-5C5A7C416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32999C-1AE9-48B1-92B5-8FAE874D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CDB6A37-62DA-4F4D-B0B5-D1C5D30AC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9489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D5823F-088E-4B11-94DC-10DF5CB87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71BA7CA-359D-4369-9D3F-18048D697F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73E962-A8E3-4272-B9EB-B143A600C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5FCDA2-FD14-4341-873B-8CB1D4267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C139E46-8E92-49F3-B7C2-313BD8667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EB3F76-F9EF-454E-8D42-DE9893DAA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036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E74BC-70DD-40EB-A513-0B44D15C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FA433-D1D4-4402-8032-FDFD99C15C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C976DE-1473-4E29-91D2-F268E086F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2823F3-EA97-4923-BB03-0CA95EA2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EE4C09-ECDA-4F30-AFD0-797FFC213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3498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04359A7-C360-4A43-B05D-D8713F146D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0B3F93-01E7-420D-B47D-73C693C40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5A90DE-DA08-41B9-B6AC-28BADA9B1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6A15A9-4EB2-45C3-A289-8B44BF99B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7733EA-3FFD-44B5-9563-772F921F2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248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520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781BDE2-CDCB-45CA-86C8-58C0CD4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405335-349A-4E7F-9295-94E21D44E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76AE55-1C1A-43F9-9E28-B71588607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B168E-A697-4395-809E-19AEEB4404C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9D22BC-A753-43C3-9F11-3C1A83591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63BADD-6C65-4EC5-91F6-495AF54B04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229B6-67A8-46A4-9FBD-6730291EF1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565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2</a:t>
            </a:r>
            <a:endParaRPr lang="pt-BR" sz="4800" b="0" strike="noStrike" spc="-1" dirty="0">
              <a:latin typeface="Arial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strike="noStrike" spc="-1" dirty="0">
                <a:solidFill>
                  <a:srgbClr val="FFFFFF"/>
                </a:solidFill>
                <a:latin typeface="RobotoBR"/>
              </a:rPr>
              <a:t>Adjetivos</a:t>
            </a:r>
            <a:endParaRPr lang="pt-BR" sz="4800" strike="noStrike" spc="-1" dirty="0">
              <a:latin typeface="Arial"/>
            </a:endParaRPr>
          </a:p>
        </p:txBody>
      </p:sp>
      <p:sp>
        <p:nvSpPr>
          <p:cNvPr id="202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Definição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adjetivos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modificam os substantivos, especificando-os, atribuindo a eles características. Podem indicar uma qualidade, um aspecto ou aparência, um modo de ser, um estado.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Ex.: Todos viram uma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abertura pequena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baixa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			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1900" b="1" strike="noStrike" spc="-1" dirty="0">
                <a:solidFill>
                  <a:srgbClr val="767171"/>
                </a:solidFill>
                <a:latin typeface="RobotoBR"/>
              </a:rPr>
              <a:t>substantivo</a:t>
            </a:r>
            <a:r>
              <a:rPr lang="pt-BR" sz="1900" b="0" strike="noStrike" spc="-1" dirty="0">
                <a:solidFill>
                  <a:srgbClr val="000000"/>
                </a:solidFill>
                <a:latin typeface="RobotoBR"/>
              </a:rPr>
              <a:t>     </a:t>
            </a:r>
            <a:r>
              <a:rPr lang="pt-BR" sz="1900" b="1" strike="noStrike" spc="-1" dirty="0">
                <a:solidFill>
                  <a:srgbClr val="767171"/>
                </a:solidFill>
                <a:latin typeface="RobotoBR"/>
              </a:rPr>
              <a:t>adjetivo</a:t>
            </a:r>
            <a:r>
              <a:rPr lang="pt-BR" sz="1900" b="0" strike="noStrike" spc="-1" dirty="0">
                <a:solidFill>
                  <a:srgbClr val="000000"/>
                </a:solidFill>
                <a:latin typeface="RobotoBR"/>
              </a:rPr>
              <a:t>          </a:t>
            </a:r>
            <a:r>
              <a:rPr lang="pt-BR" sz="1900" b="1" strike="noStrike" spc="-1" dirty="0">
                <a:solidFill>
                  <a:srgbClr val="767171"/>
                </a:solidFill>
                <a:latin typeface="RobotoBR"/>
              </a:rPr>
              <a:t>adjetivo</a:t>
            </a:r>
            <a:endParaRPr lang="pt-BR" sz="19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900" b="0" strike="noStrike" spc="-1" dirty="0">
              <a:latin typeface="Arial"/>
            </a:endParaRPr>
          </a:p>
        </p:txBody>
      </p:sp>
      <p:sp>
        <p:nvSpPr>
          <p:cNvPr id="203" name="CustomShape 3"/>
          <p:cNvSpPr/>
          <p:nvPr/>
        </p:nvSpPr>
        <p:spPr>
          <a:xfrm>
            <a:off x="6095520" y="5083488"/>
            <a:ext cx="360" cy="539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EC792A"/>
            </a:solidFill>
            <a:rou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204" name="CustomShape 4"/>
          <p:cNvSpPr/>
          <p:nvPr/>
        </p:nvSpPr>
        <p:spPr>
          <a:xfrm>
            <a:off x="7542728" y="5083488"/>
            <a:ext cx="360" cy="539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EC792A"/>
            </a:solidFill>
            <a:rou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205" name="CustomShape 5"/>
          <p:cNvSpPr/>
          <p:nvPr/>
        </p:nvSpPr>
        <p:spPr>
          <a:xfrm>
            <a:off x="8897018" y="5083488"/>
            <a:ext cx="360" cy="539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EC792A"/>
            </a:solidFill>
            <a:rou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E27F044-5C8F-408C-8F3E-1A5988707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latin typeface="Calibri"/>
                <a:cs typeface="Calibri"/>
              </a:rPr>
              <a:t>Adjetivos simples e compostos</a:t>
            </a:r>
          </a:p>
        </p:txBody>
      </p:sp>
      <p:graphicFrame>
        <p:nvGraphicFramePr>
          <p:cNvPr id="8" name="Espaço Reservado para Conteúdo 2">
            <a:extLst>
              <a:ext uri="{FF2B5EF4-FFF2-40B4-BE49-F238E27FC236}">
                <a16:creationId xmlns:a16="http://schemas.microsoft.com/office/drawing/2014/main" id="{281E39E8-47A8-4F4B-A03E-70A57306537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CF65-95E1-4034-A4B7-A2253BA24A12}" type="slidenum">
              <a:rPr lang="pt-BR" smtClean="0"/>
              <a:t>3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5446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B2DAA55-943B-4F40-946F-9E1D2A05D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latin typeface="Calibri"/>
                <a:cs typeface="Calibri"/>
              </a:rPr>
              <a:t>Adjetivos primitivos e derivados</a:t>
            </a:r>
          </a:p>
        </p:txBody>
      </p:sp>
      <p:graphicFrame>
        <p:nvGraphicFramePr>
          <p:cNvPr id="6" name="Espaço Reservado para Conteúdo 2">
            <a:extLst>
              <a:ext uri="{FF2B5EF4-FFF2-40B4-BE49-F238E27FC236}">
                <a16:creationId xmlns:a16="http://schemas.microsoft.com/office/drawing/2014/main" id="{8B4AD496-DE67-4EE4-BE77-1332F5D5918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CF65-95E1-4034-A4B7-A2253BA24A12}" type="slidenum">
              <a:rPr lang="pt-BR" smtClean="0"/>
              <a:t>4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5209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1177317" y="365040"/>
            <a:ext cx="9439560" cy="132480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Adjetivos pátrios</a:t>
            </a:r>
            <a:endParaRPr lang="pt-BR" sz="4400" strike="noStrike" spc="-1" dirty="0">
              <a:latin typeface="Calibri"/>
              <a:cs typeface="Calibri"/>
            </a:endParaRPr>
          </a:p>
        </p:txBody>
      </p:sp>
      <p:sp>
        <p:nvSpPr>
          <p:cNvPr id="223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São os que se referem ao lugar de origem de pessoas, objetos, seres em geral. Podem se relacionar a cidades, estados, países, continentes etc.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Ex.: recifense (do Recife)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       carioca (da cidade do Rio de Janeiro)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       português (de Portugal)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       africano (da África)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As expressões que exercem a função de adjetivos são chamadas de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locuções adjetivas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Ex.: Vera também tinha um relógio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de pulso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					          </a:t>
            </a:r>
            <a:r>
              <a:rPr lang="pt-BR" sz="1900" b="1" strike="noStrike" spc="-1" dirty="0">
                <a:solidFill>
                  <a:srgbClr val="808080"/>
                </a:solidFill>
                <a:latin typeface="RobotoBR"/>
              </a:rPr>
              <a:t>locução adjetiva</a:t>
            </a:r>
            <a:endParaRPr lang="pt-BR" sz="1900" b="0" strike="noStrike" spc="-1" dirty="0">
              <a:latin typeface="Arial"/>
            </a:endParaRPr>
          </a:p>
        </p:txBody>
      </p:sp>
      <p:sp>
        <p:nvSpPr>
          <p:cNvPr id="225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Locução adjetiva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sp>
        <p:nvSpPr>
          <p:cNvPr id="226" name="CustomShape 3"/>
          <p:cNvSpPr/>
          <p:nvPr/>
        </p:nvSpPr>
        <p:spPr>
          <a:xfrm>
            <a:off x="8074757" y="4153353"/>
            <a:ext cx="360" cy="539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EC792A"/>
            </a:solidFill>
            <a:rou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839880" y="1522470"/>
            <a:ext cx="5265140" cy="823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pt-BR" sz="36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Gênero</a:t>
            </a:r>
          </a:p>
        </p:txBody>
      </p:sp>
      <p:sp>
        <p:nvSpPr>
          <p:cNvPr id="228" name="CustomShape 2"/>
          <p:cNvSpPr/>
          <p:nvPr/>
        </p:nvSpPr>
        <p:spPr>
          <a:xfrm>
            <a:off x="839880" y="2504880"/>
            <a:ext cx="5157000" cy="368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Normalmente possuem uma forma para o masculino e outra para o feminino.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1900" b="0" strike="noStrike" spc="-1" dirty="0">
                <a:solidFill>
                  <a:srgbClr val="000000"/>
                </a:solidFill>
                <a:latin typeface="RobotoBR"/>
              </a:rPr>
              <a:t>longo 		long</a:t>
            </a:r>
            <a:r>
              <a:rPr lang="pt-BR" sz="1900" b="1" strike="noStrike" spc="-1" dirty="0">
                <a:solidFill>
                  <a:srgbClr val="C55A11"/>
                </a:solidFill>
                <a:latin typeface="RobotoBR"/>
              </a:rPr>
              <a:t>a</a:t>
            </a:r>
            <a:endParaRPr lang="pt-BR" sz="19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1900" b="0" strike="noStrike" spc="-1" dirty="0">
                <a:solidFill>
                  <a:srgbClr val="000000"/>
                </a:solidFill>
                <a:latin typeface="RobotoBR"/>
              </a:rPr>
              <a:t>                inglês 		ingles</a:t>
            </a:r>
            <a:r>
              <a:rPr lang="pt-BR" sz="1900" b="1" strike="noStrike" spc="-1" dirty="0">
                <a:solidFill>
                  <a:srgbClr val="C55A11"/>
                </a:solidFill>
                <a:latin typeface="RobotoBR"/>
              </a:rPr>
              <a:t>a</a:t>
            </a:r>
            <a:endParaRPr lang="pt-BR" sz="19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Há adjetivos que possuem uma única forma para o masculino e para o feminino.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	</a:t>
            </a:r>
            <a:r>
              <a:rPr lang="pt-BR" sz="1900" b="0" strike="noStrike" spc="-1" dirty="0">
                <a:solidFill>
                  <a:srgbClr val="000000"/>
                </a:solidFill>
                <a:latin typeface="Calibri"/>
              </a:rPr>
              <a:t>barco </a:t>
            </a:r>
            <a:r>
              <a:rPr lang="pt-BR" sz="1900" b="1" strike="noStrike" spc="-1" dirty="0">
                <a:solidFill>
                  <a:srgbClr val="C55A11"/>
                </a:solidFill>
                <a:latin typeface="Calibri"/>
              </a:rPr>
              <a:t>útil</a:t>
            </a:r>
            <a:r>
              <a:rPr lang="pt-BR" sz="1900" b="1" strike="noStrike" spc="-1" dirty="0">
                <a:solidFill>
                  <a:srgbClr val="000000"/>
                </a:solidFill>
                <a:latin typeface="Calibri"/>
              </a:rPr>
              <a:t>	                         </a:t>
            </a:r>
            <a:r>
              <a:rPr lang="pt-BR" sz="1900" b="0" strike="noStrike" spc="-1" dirty="0">
                <a:solidFill>
                  <a:srgbClr val="000000"/>
                </a:solidFill>
                <a:latin typeface="Calibri"/>
              </a:rPr>
              <a:t>ideia </a:t>
            </a:r>
            <a:r>
              <a:rPr lang="pt-BR" sz="1900" b="1" strike="noStrike" spc="-1" dirty="0">
                <a:solidFill>
                  <a:srgbClr val="C55A11"/>
                </a:solidFill>
                <a:latin typeface="Calibri"/>
              </a:rPr>
              <a:t>útil</a:t>
            </a:r>
            <a:endParaRPr lang="pt-BR" sz="19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9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900" b="0" strike="noStrike" spc="-1" dirty="0">
              <a:latin typeface="Arial"/>
            </a:endParaRPr>
          </a:p>
        </p:txBody>
      </p:sp>
      <p:sp>
        <p:nvSpPr>
          <p:cNvPr id="229" name="CustomShape 3"/>
          <p:cNvSpPr/>
          <p:nvPr/>
        </p:nvSpPr>
        <p:spPr>
          <a:xfrm>
            <a:off x="6105020" y="1522470"/>
            <a:ext cx="5249740" cy="823320"/>
          </a:xfrm>
          <a:prstGeom prst="rect">
            <a:avLst/>
          </a:prstGeom>
          <a:solidFill>
            <a:srgbClr val="FFFFFF"/>
          </a:solidFill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pt-BR" sz="3600" strike="noStrike" spc="-1" dirty="0">
                <a:solidFill>
                  <a:srgbClr val="ED7D31"/>
                </a:solidFill>
                <a:latin typeface="Calibri"/>
                <a:cs typeface="Calibri"/>
              </a:rPr>
              <a:t>Número</a:t>
            </a:r>
          </a:p>
        </p:txBody>
      </p:sp>
      <p:sp>
        <p:nvSpPr>
          <p:cNvPr id="230" name="CustomShape 4"/>
          <p:cNvSpPr/>
          <p:nvPr/>
        </p:nvSpPr>
        <p:spPr>
          <a:xfrm>
            <a:off x="6172200" y="2505240"/>
            <a:ext cx="5182560" cy="368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Geralmente são usadas as mesmas regras para formação do plural dos substantivos.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barco longo              barcos longo</a:t>
            </a:r>
            <a:r>
              <a:rPr lang="pt-BR" sz="2100" b="1" strike="noStrike" spc="-1" dirty="0">
                <a:solidFill>
                  <a:srgbClr val="C55A11"/>
                </a:solidFill>
                <a:latin typeface="RobotoBR"/>
              </a:rPr>
              <a:t>s</a:t>
            </a:r>
            <a:endParaRPr lang="pt-BR" sz="2100" b="0" strike="noStrike" spc="-1" dirty="0">
              <a:latin typeface="Arial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        ano difícil	     anos difíc</a:t>
            </a:r>
            <a:r>
              <a:rPr lang="pt-BR" sz="2100" b="1" strike="noStrike" spc="-1" dirty="0">
                <a:solidFill>
                  <a:srgbClr val="C55A11"/>
                </a:solidFill>
                <a:latin typeface="RobotoBR"/>
              </a:rPr>
              <a:t>eis</a:t>
            </a:r>
            <a:endParaRPr lang="pt-BR" sz="21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Há adjetivos com uma única forma para indicar o singular e o plural.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barca </a:t>
            </a:r>
            <a:r>
              <a:rPr lang="pt-BR" sz="2100" b="1" strike="noStrike" spc="-1" dirty="0">
                <a:solidFill>
                  <a:srgbClr val="C55A11"/>
                </a:solidFill>
                <a:latin typeface="RobotoBR"/>
              </a:rPr>
              <a:t>simples</a:t>
            </a:r>
            <a:r>
              <a:rPr lang="pt-BR" sz="2100" b="1" strike="noStrike" spc="-1" dirty="0">
                <a:solidFill>
                  <a:srgbClr val="000000"/>
                </a:solidFill>
                <a:latin typeface="RobotoBR"/>
              </a:rPr>
              <a:t>            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barcas </a:t>
            </a:r>
            <a:r>
              <a:rPr lang="pt-BR" sz="2100" b="1" strike="noStrike" spc="-1" dirty="0">
                <a:solidFill>
                  <a:srgbClr val="C55A11"/>
                </a:solidFill>
                <a:latin typeface="RobotoBR"/>
              </a:rPr>
              <a:t>simples</a:t>
            </a:r>
            <a:endParaRPr lang="pt-BR" sz="21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100" b="0" strike="noStrike" spc="-1" dirty="0">
              <a:latin typeface="Arial"/>
            </a:endParaRPr>
          </a:p>
        </p:txBody>
      </p:sp>
      <p:sp>
        <p:nvSpPr>
          <p:cNvPr id="231" name="CustomShape 5"/>
          <p:cNvSpPr/>
          <p:nvPr/>
        </p:nvSpPr>
        <p:spPr>
          <a:xfrm>
            <a:off x="839880" y="490630"/>
            <a:ext cx="10514880" cy="1010121"/>
          </a:xfrm>
          <a:prstGeom prst="rect">
            <a:avLst/>
          </a:prstGeom>
          <a:solidFill>
            <a:schemeClr val="accent2"/>
          </a:solidFill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cs typeface="Calibri"/>
              </a:rPr>
              <a:t>Flexão do adjetivo</a:t>
            </a:r>
          </a:p>
        </p:txBody>
      </p:sp>
      <p:sp>
        <p:nvSpPr>
          <p:cNvPr id="232" name="CustomShape 6"/>
          <p:cNvSpPr/>
          <p:nvPr/>
        </p:nvSpPr>
        <p:spPr>
          <a:xfrm>
            <a:off x="2808000" y="3913458"/>
            <a:ext cx="539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EC792A"/>
            </a:solidFill>
            <a:rou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233" name="CustomShape 7"/>
          <p:cNvSpPr/>
          <p:nvPr/>
        </p:nvSpPr>
        <p:spPr>
          <a:xfrm>
            <a:off x="3633233" y="5866109"/>
            <a:ext cx="539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EC792A"/>
            </a:solidFill>
            <a:rou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234" name="CustomShape 8"/>
          <p:cNvSpPr/>
          <p:nvPr/>
        </p:nvSpPr>
        <p:spPr>
          <a:xfrm>
            <a:off x="2808000" y="4319640"/>
            <a:ext cx="539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EC792A"/>
            </a:solidFill>
            <a:rou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235" name="CustomShape 9"/>
          <p:cNvSpPr/>
          <p:nvPr/>
        </p:nvSpPr>
        <p:spPr>
          <a:xfrm>
            <a:off x="8514000" y="3918466"/>
            <a:ext cx="539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EC792A"/>
            </a:solidFill>
            <a:rou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236" name="CustomShape 10"/>
          <p:cNvSpPr/>
          <p:nvPr/>
        </p:nvSpPr>
        <p:spPr>
          <a:xfrm>
            <a:off x="8514000" y="4319280"/>
            <a:ext cx="539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EC792A"/>
            </a:solidFill>
            <a:rou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237" name="CustomShape 11"/>
          <p:cNvSpPr/>
          <p:nvPr/>
        </p:nvSpPr>
        <p:spPr>
          <a:xfrm>
            <a:off x="8783640" y="5936910"/>
            <a:ext cx="53928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rgbClr val="EC792A"/>
            </a:solidFill>
            <a:rou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>
                <a:solidFill>
                  <a:srgbClr val="ED7D31"/>
                </a:solidFill>
                <a:latin typeface="RobotoBR"/>
              </a:rPr>
              <a:t>Dicionário</a:t>
            </a:r>
            <a:endParaRPr lang="pt-BR" sz="4800" b="0" strike="noStrike" spc="-1">
              <a:latin typeface="Arial"/>
            </a:endParaRPr>
          </a:p>
        </p:txBody>
      </p:sp>
      <p:grpSp>
        <p:nvGrpSpPr>
          <p:cNvPr id="239" name="Group 2"/>
          <p:cNvGrpSpPr/>
          <p:nvPr/>
        </p:nvGrpSpPr>
        <p:grpSpPr>
          <a:xfrm>
            <a:off x="838080" y="1825560"/>
            <a:ext cx="10515600" cy="4350960"/>
            <a:chOff x="838080" y="1825560"/>
            <a:chExt cx="10515600" cy="4350960"/>
          </a:xfrm>
        </p:grpSpPr>
        <p:sp>
          <p:nvSpPr>
            <p:cNvPr id="240" name="Line 3"/>
            <p:cNvSpPr/>
            <p:nvPr/>
          </p:nvSpPr>
          <p:spPr>
            <a:xfrm>
              <a:off x="838080" y="1825560"/>
              <a:ext cx="10515600" cy="360"/>
            </a:xfrm>
            <a:prstGeom prst="line">
              <a:avLst/>
            </a:prstGeom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41" name="CustomShape 4"/>
            <p:cNvSpPr/>
            <p:nvPr/>
          </p:nvSpPr>
          <p:spPr>
            <a:xfrm>
              <a:off x="838080" y="1825560"/>
              <a:ext cx="10514880" cy="2175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3800" tIns="163800" rIns="163800" bIns="163800"/>
            <a:lstStyle/>
            <a:p>
              <a:pPr marL="571500" indent="-571500">
                <a:lnSpc>
                  <a:spcPct val="90000"/>
                </a:lnSpc>
                <a:spcAft>
                  <a:spcPts val="1505"/>
                </a:spcAft>
                <a:buFont typeface="Arial"/>
                <a:buChar char="•"/>
              </a:pPr>
              <a:r>
                <a:rPr lang="pt-BR" sz="3600" b="0" strike="noStrike" spc="-1" dirty="0">
                  <a:latin typeface="Calibri"/>
                  <a:ea typeface="DejaVu Sans"/>
                </a:rPr>
                <a:t>O dicionário organiza as palavras em ordem alfabética.</a:t>
              </a:r>
              <a:endParaRPr lang="pt-BR" sz="3600" b="0" strike="noStrike" spc="-1" dirty="0">
                <a:latin typeface="Arial"/>
              </a:endParaRPr>
            </a:p>
          </p:txBody>
        </p:sp>
        <p:sp>
          <p:nvSpPr>
            <p:cNvPr id="242" name="Line 5"/>
            <p:cNvSpPr/>
            <p:nvPr/>
          </p:nvSpPr>
          <p:spPr>
            <a:xfrm>
              <a:off x="838080" y="4001040"/>
              <a:ext cx="10515600" cy="360"/>
            </a:xfrm>
            <a:prstGeom prst="line">
              <a:avLst/>
            </a:prstGeom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43" name="CustomShape 6"/>
            <p:cNvSpPr/>
            <p:nvPr/>
          </p:nvSpPr>
          <p:spPr>
            <a:xfrm>
              <a:off x="838080" y="4001400"/>
              <a:ext cx="10514880" cy="2175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3800" tIns="163800" rIns="163800" bIns="163800"/>
            <a:lstStyle/>
            <a:p>
              <a:pPr marL="742950" indent="-742950">
                <a:lnSpc>
                  <a:spcPct val="90000"/>
                </a:lnSpc>
                <a:spcAft>
                  <a:spcPts val="1505"/>
                </a:spcAft>
                <a:buFont typeface="Arial"/>
                <a:buChar char="•"/>
              </a:pPr>
              <a:r>
                <a:rPr lang="pt-BR" sz="3600" b="0" strike="noStrike" spc="-1" dirty="0">
                  <a:solidFill>
                    <a:srgbClr val="000000"/>
                  </a:solidFill>
                  <a:latin typeface="Calibri"/>
                  <a:ea typeface="DejaVu Sans"/>
                </a:rPr>
                <a:t>No topo da página, aparece a </a:t>
              </a:r>
              <a:r>
                <a:rPr lang="pt-BR" sz="3600" b="1" strike="noStrike" spc="-1" dirty="0">
                  <a:solidFill>
                    <a:srgbClr val="000000"/>
                  </a:solidFill>
                  <a:latin typeface="Calibri"/>
                  <a:ea typeface="DejaVu Sans"/>
                </a:rPr>
                <a:t>palavra-guia</a:t>
              </a:r>
              <a:r>
                <a:rPr lang="pt-BR" sz="3600" b="0" strike="noStrike" spc="-1" dirty="0">
                  <a:solidFill>
                    <a:srgbClr val="000000"/>
                  </a:solidFill>
                  <a:latin typeface="Calibri"/>
                  <a:ea typeface="DejaVu Sans"/>
                </a:rPr>
                <a:t>, que indica a primeira (ou a última) entrada da página, facilitando a consulta.</a:t>
              </a:r>
              <a:endParaRPr lang="pt-BR" sz="3600" b="0" strike="noStrike" spc="-1" dirty="0">
                <a:latin typeface="Arial"/>
              </a:endParaRPr>
            </a:p>
          </p:txBody>
        </p:sp>
      </p:grpSp>
      <p:grpSp>
        <p:nvGrpSpPr>
          <p:cNvPr id="244" name="Group 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45" name="CustomShape 8"/>
          <p:cNvSpPr/>
          <p:nvPr/>
        </p:nvSpPr>
        <p:spPr>
          <a:xfrm>
            <a:off x="838080" y="517680"/>
            <a:ext cx="10667160" cy="132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ea typeface="DejaVu Sans"/>
                <a:cs typeface="Calibri"/>
              </a:rPr>
              <a:t>Dicionário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Line 1"/>
          <p:cNvSpPr/>
          <p:nvPr/>
        </p:nvSpPr>
        <p:spPr>
          <a:xfrm>
            <a:off x="3737880" y="1570680"/>
            <a:ext cx="360" cy="3710160"/>
          </a:xfrm>
          <a:prstGeom prst="line">
            <a:avLst/>
          </a:prstGeom>
          <a:ln w="19080">
            <a:solidFill>
              <a:srgbClr val="F5807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47" name="Imagem 2"/>
          <p:cNvPicPr/>
          <p:nvPr/>
        </p:nvPicPr>
        <p:blipFill>
          <a:blip r:embed="rId2"/>
          <a:stretch/>
        </p:blipFill>
        <p:spPr>
          <a:xfrm>
            <a:off x="4061880" y="1544043"/>
            <a:ext cx="7607520" cy="4083774"/>
          </a:xfrm>
          <a:prstGeom prst="rect">
            <a:avLst/>
          </a:prstGeom>
          <a:ln>
            <a:noFill/>
          </a:ln>
        </p:spPr>
      </p:pic>
      <p:sp>
        <p:nvSpPr>
          <p:cNvPr id="248" name="CustomShape 2"/>
          <p:cNvSpPr/>
          <p:nvPr/>
        </p:nvSpPr>
        <p:spPr>
          <a:xfrm>
            <a:off x="522000" y="1303920"/>
            <a:ext cx="2999572" cy="499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Para algumas palavras, consta o registro de apenas um sentido e, para outras, de mais de um sentido.</a:t>
            </a:r>
            <a:endParaRPr lang="pt-BR" sz="2000" b="0" strike="noStrike" spc="-1" dirty="0"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A cada um dos sentidos de palavras ou expressões presentes em um verbete e usados em determinado contexto chamamos 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acepção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.</a:t>
            </a:r>
            <a:endParaRPr lang="pt-B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900" b="0" strike="noStrike" spc="-1" dirty="0">
              <a:latin typeface="Arial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usada no início de: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Frases.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Nomes de pessoas ou de personagens (inclusive fictícios), e de apelidos.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Nomes de eras históricas.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Nomes de festas e datas comemorativas oficiais.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Nomes de instituições e entidades.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Nomes de cidades, países, continentes (inclusive fictícios).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Nomes de jornais, revistas e outros periódicos.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Títulos de textos.	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latin typeface="Arial"/>
            </a:endParaRPr>
          </a:p>
        </p:txBody>
      </p:sp>
      <p:sp>
        <p:nvSpPr>
          <p:cNvPr id="250" name="CustomShape 2"/>
          <p:cNvSpPr/>
          <p:nvPr/>
        </p:nvSpPr>
        <p:spPr>
          <a:xfrm>
            <a:off x="809215" y="292889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Uso de letra maiúscula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40000" lnSpcReduction="20000"/>
          </a:bodyPr>
          <a:lstStyle/>
          <a:p>
            <a:pPr marL="228600" indent="-22788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8600" b="0" strike="noStrike" spc="-1" dirty="0">
                <a:solidFill>
                  <a:srgbClr val="000000"/>
                </a:solidFill>
                <a:latin typeface="RobotoBR"/>
              </a:rPr>
              <a:t>Os verbos podem indicar uma ação, mas também podem expressar estado ou </a:t>
            </a:r>
            <a:r>
              <a:rPr lang="pt-BR" sz="8600" b="1" strike="noStrike" spc="-1" dirty="0">
                <a:solidFill>
                  <a:srgbClr val="000000"/>
                </a:solidFill>
                <a:latin typeface="RobotoBR"/>
              </a:rPr>
              <a:t>mudança de estado </a:t>
            </a:r>
            <a:r>
              <a:rPr lang="pt-BR" sz="8600" b="0" strike="noStrike" spc="-1" dirty="0">
                <a:solidFill>
                  <a:srgbClr val="000000"/>
                </a:solidFill>
                <a:latin typeface="RobotoBR"/>
              </a:rPr>
              <a:t>de coisas, pessoas, lugares.</a:t>
            </a:r>
            <a:endParaRPr lang="pt-BR" sz="8600" b="0" strike="noStrike" spc="-1" dirty="0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pt-BR" sz="27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endParaRPr lang="pt-BR" sz="2700" b="0" strike="noStrike" spc="-1" dirty="0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pt-BR" sz="27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3800" b="0" strike="noStrike" spc="-1" dirty="0">
                <a:solidFill>
                  <a:srgbClr val="000000"/>
                </a:solidFill>
                <a:latin typeface="RobotoBR"/>
              </a:rPr>
              <a:t>Ex.: O Sr. </a:t>
            </a:r>
            <a:r>
              <a:rPr lang="pt-BR" sz="3800" b="0" strike="noStrike" spc="-1" dirty="0" err="1">
                <a:solidFill>
                  <a:srgbClr val="000000"/>
                </a:solidFill>
                <a:latin typeface="RobotoBR"/>
              </a:rPr>
              <a:t>Batulcar</a:t>
            </a:r>
            <a:r>
              <a:rPr lang="pt-BR" sz="3800" b="0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3800" b="1" strike="noStrike" spc="-1" dirty="0">
                <a:solidFill>
                  <a:srgbClr val="ED7D31"/>
                </a:solidFill>
                <a:latin typeface="RobotoBR"/>
              </a:rPr>
              <a:t>ficou</a:t>
            </a:r>
            <a:r>
              <a:rPr lang="pt-BR" sz="3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3800" b="0" strike="noStrike" spc="-1" dirty="0">
                <a:solidFill>
                  <a:srgbClr val="000000"/>
                </a:solidFill>
                <a:latin typeface="RobotoBR"/>
              </a:rPr>
              <a:t>imóvel; </a:t>
            </a:r>
            <a:r>
              <a:rPr lang="pt-BR" sz="3800" b="1" strike="noStrike" spc="-1" dirty="0">
                <a:solidFill>
                  <a:srgbClr val="ED7D31"/>
                </a:solidFill>
                <a:latin typeface="RobotoBR"/>
              </a:rPr>
              <a:t>estava</a:t>
            </a:r>
            <a:r>
              <a:rPr lang="pt-BR" sz="3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3800" b="0" strike="noStrike" spc="-1" dirty="0">
                <a:solidFill>
                  <a:srgbClr val="000000"/>
                </a:solidFill>
                <a:latin typeface="RobotoBR"/>
              </a:rPr>
              <a:t>estupefato.  | </a:t>
            </a:r>
            <a:r>
              <a:rPr lang="pt-BR" sz="3800" b="0" strike="noStrike" spc="-1" dirty="0" err="1">
                <a:solidFill>
                  <a:srgbClr val="000000"/>
                </a:solidFill>
                <a:latin typeface="RobotoBR"/>
              </a:rPr>
              <a:t>Passepartout</a:t>
            </a:r>
            <a:r>
              <a:rPr lang="pt-BR" sz="3800" b="0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3800" b="1" strike="noStrike" spc="-1" dirty="0">
                <a:solidFill>
                  <a:srgbClr val="ED7D31"/>
                </a:solidFill>
                <a:latin typeface="RobotoBR"/>
              </a:rPr>
              <a:t>transformou-se</a:t>
            </a:r>
            <a:r>
              <a:rPr lang="pt-BR" sz="3800" b="0" strike="noStrike" spc="-1" dirty="0">
                <a:solidFill>
                  <a:srgbClr val="000000"/>
                </a:solidFill>
                <a:latin typeface="RobotoBR"/>
              </a:rPr>
              <a:t> em um narigão-narigudo</a:t>
            </a:r>
            <a:endParaRPr lang="pt-BR" sz="3800" b="0" strike="noStrike" spc="-1" dirty="0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pt-BR" sz="3800" b="0" strike="noStrike" spc="-1" dirty="0">
                <a:solidFill>
                  <a:srgbClr val="000000"/>
                </a:solidFill>
                <a:latin typeface="RobotoBR"/>
              </a:rPr>
              <a:t>	       </a:t>
            </a:r>
            <a:endParaRPr lang="pt-BR" sz="3800" b="0" strike="noStrike" spc="-1" dirty="0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pt-BR" sz="3800" b="1" strike="noStrike" spc="-1" dirty="0">
                <a:solidFill>
                  <a:srgbClr val="808080"/>
                </a:solidFill>
                <a:latin typeface="RobotoBR"/>
              </a:rPr>
              <a:t>		             </a:t>
            </a:r>
            <a:r>
              <a:rPr lang="pt-BR" sz="3500" b="1" strike="noStrike" spc="-1" dirty="0">
                <a:solidFill>
                  <a:srgbClr val="808080"/>
                </a:solidFill>
                <a:latin typeface="RobotoBR"/>
              </a:rPr>
              <a:t>estado             estado                                                   mudança de estado</a:t>
            </a:r>
            <a:endParaRPr lang="pt-BR" sz="3500" b="0" strike="noStrike" spc="-1" dirty="0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pt-BR" sz="35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3500" b="0" strike="noStrike" spc="-1" dirty="0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pt-BR" sz="3800" b="0" strike="noStrike" spc="-1" dirty="0">
                <a:solidFill>
                  <a:srgbClr val="000000"/>
                </a:solidFill>
                <a:latin typeface="RobotoBR"/>
              </a:rPr>
              <a:t>	       Ele </a:t>
            </a:r>
            <a:r>
              <a:rPr lang="pt-BR" sz="3800" b="1" strike="noStrike" spc="-1" dirty="0">
                <a:solidFill>
                  <a:srgbClr val="ED7D31"/>
                </a:solidFill>
                <a:latin typeface="RobotoBR"/>
              </a:rPr>
              <a:t>atravessou</a:t>
            </a:r>
            <a:r>
              <a:rPr lang="pt-BR" sz="3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3800" b="0" strike="noStrike" spc="-1" dirty="0">
                <a:solidFill>
                  <a:srgbClr val="000000"/>
                </a:solidFill>
                <a:latin typeface="RobotoBR"/>
              </a:rPr>
              <a:t>a ribalta sem o auxílio das asas, </a:t>
            </a:r>
            <a:r>
              <a:rPr lang="pt-BR" sz="3800" b="1" strike="noStrike" spc="-1" dirty="0">
                <a:solidFill>
                  <a:srgbClr val="ED7D31"/>
                </a:solidFill>
                <a:latin typeface="RobotoBR"/>
              </a:rPr>
              <a:t>subiu</a:t>
            </a:r>
            <a:r>
              <a:rPr lang="pt-BR" sz="3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3800" b="0" strike="noStrike" spc="-1" dirty="0">
                <a:solidFill>
                  <a:srgbClr val="000000"/>
                </a:solidFill>
                <a:latin typeface="RobotoBR"/>
              </a:rPr>
              <a:t>na arquibancada da direita...</a:t>
            </a:r>
            <a:endParaRPr lang="pt-BR" sz="3800" b="0" strike="noStrike" spc="-1" dirty="0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pt-BR" sz="27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endParaRPr lang="pt-BR" sz="2700" b="0" strike="noStrike" spc="-1" dirty="0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pt-BR" sz="3500" b="1" strike="noStrike" spc="-1" dirty="0">
                <a:solidFill>
                  <a:srgbClr val="808080"/>
                </a:solidFill>
                <a:latin typeface="RobotoBR"/>
              </a:rPr>
              <a:t>	                     ação                                                                     ação</a:t>
            </a:r>
            <a:endParaRPr lang="pt-BR" sz="3500" b="0" strike="noStrike" spc="-1" dirty="0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pt-BR" sz="3500" b="0" strike="noStrike" spc="-1" dirty="0">
                <a:solidFill>
                  <a:srgbClr val="000000"/>
                </a:solidFill>
                <a:latin typeface="RobotoBR"/>
              </a:rPr>
              <a:t> </a:t>
            </a:r>
            <a:endParaRPr lang="pt-BR" sz="35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3500" b="0" strike="noStrike" spc="-1" dirty="0">
              <a:latin typeface="Arial"/>
            </a:endParaRPr>
          </a:p>
        </p:txBody>
      </p:sp>
      <p:sp>
        <p:nvSpPr>
          <p:cNvPr id="252" name="CustomShape 2"/>
          <p:cNvSpPr/>
          <p:nvPr/>
        </p:nvSpPr>
        <p:spPr>
          <a:xfrm>
            <a:off x="765916" y="422762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Verbo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sp>
        <p:nvSpPr>
          <p:cNvPr id="253" name="CustomShape 3"/>
          <p:cNvSpPr/>
          <p:nvPr/>
        </p:nvSpPr>
        <p:spPr>
          <a:xfrm>
            <a:off x="3614040" y="3904200"/>
            <a:ext cx="360" cy="304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4" name="CustomShape 4"/>
          <p:cNvSpPr/>
          <p:nvPr/>
        </p:nvSpPr>
        <p:spPr>
          <a:xfrm>
            <a:off x="4767840" y="3904200"/>
            <a:ext cx="360" cy="304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5" name="CustomShape 5"/>
          <p:cNvSpPr/>
          <p:nvPr/>
        </p:nvSpPr>
        <p:spPr>
          <a:xfrm>
            <a:off x="8077320" y="3904200"/>
            <a:ext cx="360" cy="304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6" name="CustomShape 6"/>
          <p:cNvSpPr/>
          <p:nvPr/>
        </p:nvSpPr>
        <p:spPr>
          <a:xfrm>
            <a:off x="2975400" y="5268600"/>
            <a:ext cx="360" cy="275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7" name="CustomShape 7"/>
          <p:cNvSpPr/>
          <p:nvPr/>
        </p:nvSpPr>
        <p:spPr>
          <a:xfrm>
            <a:off x="6437160" y="5268600"/>
            <a:ext cx="360" cy="275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CustomShape 1"/>
          <p:cNvSpPr/>
          <p:nvPr/>
        </p:nvSpPr>
        <p:spPr>
          <a:xfrm>
            <a:off x="838080" y="215745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As palavras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amanhecia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entardecia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trovejava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também são verbos. No entanto, esses verbos não indicam um estado, uma ação de alguém ou de um ser. Eles indicam fenômenos da natureza. 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Ex.: </a:t>
            </a:r>
            <a:r>
              <a:rPr lang="pt-BR" sz="2800" b="1" strike="noStrike" spc="-1" dirty="0">
                <a:solidFill>
                  <a:srgbClr val="ED7D31"/>
                </a:solidFill>
                <a:latin typeface="RobotoBR"/>
              </a:rPr>
              <a:t>Anoitecia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na mina. Padrinho devia estar preocupado.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           </a:t>
            </a:r>
            <a:r>
              <a:rPr lang="pt-BR" sz="1900" b="1" strike="noStrike" spc="-1" dirty="0">
                <a:solidFill>
                  <a:srgbClr val="808080"/>
                </a:solidFill>
                <a:latin typeface="RobotoBR"/>
              </a:rPr>
              <a:t>fenômeno da natureza</a:t>
            </a:r>
            <a:endParaRPr lang="pt-BR" sz="19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900" b="0" strike="noStrike" spc="-1" dirty="0">
              <a:latin typeface="Arial"/>
            </a:endParaRPr>
          </a:p>
        </p:txBody>
      </p:sp>
      <p:sp>
        <p:nvSpPr>
          <p:cNvPr id="259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Verbo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sp>
        <p:nvSpPr>
          <p:cNvPr id="260" name="CustomShape 3"/>
          <p:cNvSpPr/>
          <p:nvPr/>
        </p:nvSpPr>
        <p:spPr>
          <a:xfrm>
            <a:off x="3265560" y="4470480"/>
            <a:ext cx="360" cy="594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2">
                <a:lumMod val="50000"/>
              </a:schemeClr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CustomShape 1"/>
          <p:cNvSpPr/>
          <p:nvPr/>
        </p:nvSpPr>
        <p:spPr>
          <a:xfrm>
            <a:off x="0" y="0"/>
            <a:ext cx="1668600" cy="685728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2" name="CustomShape 2"/>
          <p:cNvSpPr/>
          <p:nvPr/>
        </p:nvSpPr>
        <p:spPr>
          <a:xfrm>
            <a:off x="293040" y="2074320"/>
            <a:ext cx="2751480" cy="2708640"/>
          </a:xfrm>
          <a:prstGeom prst="ellipse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3600" strike="noStrike" spc="-1" dirty="0">
                <a:solidFill>
                  <a:srgbClr val="FFFFFF"/>
                </a:solidFill>
                <a:latin typeface="Calibri"/>
                <a:ea typeface="DejaVu Sans"/>
                <a:cs typeface="Calibri"/>
              </a:rPr>
              <a:t>Narrativa de aventura</a:t>
            </a:r>
            <a:endParaRPr lang="pt-BR" sz="3600" strike="noStrike" spc="-1" dirty="0">
              <a:latin typeface="Calibri"/>
              <a:cs typeface="Calibri"/>
            </a:endParaRPr>
          </a:p>
        </p:txBody>
      </p:sp>
      <p:pic>
        <p:nvPicPr>
          <p:cNvPr id="263" name="Espaço Reservado para Conteúdo 5"/>
          <p:cNvPicPr/>
          <p:nvPr/>
        </p:nvPicPr>
        <p:blipFill>
          <a:blip r:embed="rId2"/>
          <a:stretch/>
        </p:blipFill>
        <p:spPr>
          <a:xfrm>
            <a:off x="3338279" y="937969"/>
            <a:ext cx="8496511" cy="5267060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624</Words>
  <Application>Microsoft Office PowerPoint</Application>
  <PresentationFormat>Widescreen</PresentationFormat>
  <Paragraphs>83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RobotoBR</vt:lpstr>
      <vt:lpstr>Tema do Office</vt:lpstr>
      <vt:lpstr>Apresentação do PowerPoint</vt:lpstr>
      <vt:lpstr>Apresentação do PowerPoint</vt:lpstr>
      <vt:lpstr>Adjetivos simples e compostos</vt:lpstr>
      <vt:lpstr>Adjetivos primitivos e derivados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2020-04-02T21:52:26Z</dcterms:created>
  <dcterms:modified xsi:type="dcterms:W3CDTF">2020-04-02T21:55:32Z</dcterms:modified>
</cp:coreProperties>
</file>