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8" r:id="rId3"/>
    <p:sldId id="279" r:id="rId4"/>
    <p:sldId id="340" r:id="rId5"/>
    <p:sldId id="280" r:id="rId6"/>
    <p:sldId id="341" r:id="rId7"/>
    <p:sldId id="281" r:id="rId8"/>
    <p:sldId id="282" r:id="rId9"/>
    <p:sldId id="283" r:id="rId10"/>
    <p:sldId id="342" r:id="rId11"/>
    <p:sldId id="343" r:id="rId12"/>
    <p:sldId id="344" r:id="rId13"/>
    <p:sldId id="345" r:id="rId14"/>
    <p:sldId id="286" r:id="rId15"/>
    <p:sldId id="346" r:id="rId16"/>
    <p:sldId id="287" r:id="rId17"/>
    <p:sldId id="288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DE2009-CBDB-4DC1-89EF-B4149B3FB0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8F0CF03-55D8-4FDF-B134-77BC2BAC17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8C193CA-9E58-4D53-B003-660B0B8DD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3D5DA-1CAA-4080-AD4C-E80AF9343C9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DD2E2CA-189D-42B2-8207-AD43BBC08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FB131AA-3362-4C9A-A8C5-626F19534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DCB5C-6D70-4A98-A067-F183DCCD07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8169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C94583-AD30-496E-AF2E-567E99AB1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984AA16-1FD9-43BD-ABD6-F9F24E792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78C39C7-F81F-4165-BEFA-817ED7866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3D5DA-1CAA-4080-AD4C-E80AF9343C9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366B218-0AA3-46CB-8E8E-72A387C04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0DB1F32-339F-4404-8241-4AC0201C8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DCB5C-6D70-4A98-A067-F183DCCD07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862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D88966-80AD-48D1-B833-7EE5FE8E8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B496109-6D78-4A1E-AAB0-7B1C8C116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F888D15-D463-4638-B230-B5FF8919E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3D5DA-1CAA-4080-AD4C-E80AF9343C9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D86F67A-0B5F-4A75-A0CD-2FD6C6311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5A7B74C-75E4-4A26-B367-38A43F7EC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DCB5C-6D70-4A98-A067-F183DCCD07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5917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8247CB-EC32-4E80-9B58-F83CCE646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7E5664-A169-48F7-A27C-5B4155519B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4BC63AC-2198-4440-84DA-52524BB9AA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6AE4747-0DBC-43CF-B6B3-A7FC3C2BC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3D5DA-1CAA-4080-AD4C-E80AF9343C9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B4BEBCC-8E1D-4D93-BAC7-21D97B73B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E3554B1-CB18-44DC-9A04-2C5AB9D50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DCB5C-6D70-4A98-A067-F183DCCD07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1997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FF1DD-3809-4A3C-A31C-85385AB68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CB28783-8977-41C9-ABA3-AF95AB87A3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E18D283-8D76-4FB6-B773-F61D73AFF2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25CB5AB-0D25-4852-8CBE-4174EC4B97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B8B5749-22F2-40C3-B1BA-E0902FE0AE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606DA04-E99D-4102-A203-2FE48A1A9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3D5DA-1CAA-4080-AD4C-E80AF9343C9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258998E-8B32-4E4D-AAE5-F44C371E2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3A7D6F7-D96A-4AC5-A4B8-C19B4A4BC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DCB5C-6D70-4A98-A067-F183DCCD07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481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893563-B2B0-4FE2-9AE0-D9BF82F95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8C1711B-0A10-44EB-9E68-007939692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3D5DA-1CAA-4080-AD4C-E80AF9343C9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18B1675-F994-42F5-92F8-449F0A4EC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C19AFB9-072B-4B23-BD86-121AF2657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DCB5C-6D70-4A98-A067-F183DCCD07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2007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5E4D869-AA51-4E77-95D6-D13C27D61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3D5DA-1CAA-4080-AD4C-E80AF9343C9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68F2A33-D4ED-4498-88A9-1BD6123AF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EB006B0-53E2-43C0-B9BA-5FD0C1AF3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DCB5C-6D70-4A98-A067-F183DCCD07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2638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655B6E-2751-444A-BA9C-33C78E5AB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7B3D3A9-24C3-4816-9EBF-6E0284B3E0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3CFB95F-FE2F-45BC-AC7B-B98C85F29F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9E326FF-5718-4AAB-9187-7C6CE372C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3D5DA-1CAA-4080-AD4C-E80AF9343C9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9349D3B-88B4-4CAC-AC56-6A268D588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69228D8-DD2B-4EA6-B1F3-BD41E385A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DCB5C-6D70-4A98-A067-F183DCCD07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2805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3CB4E6-C12C-45E1-BF1C-08E5FB7D8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E2D9AC6-7FF8-4792-BA03-6C8BA2E8AA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FB618CE-8B98-4539-9AF3-A1B7F2E33E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209BE1F-E14A-4444-BE87-5BF4D2FDD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3D5DA-1CAA-4080-AD4C-E80AF9343C9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46CFA2E-73A5-4B6E-A9CD-012DD2993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6D98478-3608-4794-8C1B-26B4A751D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DCB5C-6D70-4A98-A067-F183DCCD07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8687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08DC97-9ACF-4CB3-9637-E1C77899C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CFA94D5-555A-44F5-829F-6328E202B7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7DFECEA-67DD-45F4-A127-40D4F1547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3D5DA-1CAA-4080-AD4C-E80AF9343C9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30EEC0E-B340-4C8B-B46A-CE08290C9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DBF2897-E59E-4230-B303-FE1FD632F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DCB5C-6D70-4A98-A067-F183DCCD07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2238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3C15E53-171E-4DC7-8031-1316068D2B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B69E94F-12E6-411C-8378-16627B77F4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C4E65D6-80A3-4243-B0D8-695B67817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3D5DA-1CAA-4080-AD4C-E80AF9343C9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136D82-7D60-4974-9BA1-048CA4677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F7EEC04-693A-4A67-BA1F-9699D934B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DCB5C-6D70-4A98-A067-F183DCCD07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03634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2502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F13E897-C921-4B13-AD53-CD7131A5D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DB8CA25-D488-477E-B261-1D6B5186B8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46BB77D-D76A-4D00-A579-17467310CB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83D5DA-1CAA-4080-AD4C-E80AF9343C9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A7BB06C-91DD-4A13-B1E5-2736773046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9B7FF45-56B3-486E-B206-05878D9BE9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9DCB5C-6D70-4A98-A067-F183DCCD07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1711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TextShape 1"/>
          <p:cNvSpPr txBox="1"/>
          <p:nvPr/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br>
              <a:rPr dirty="0"/>
            </a:br>
            <a:r>
              <a:rPr lang="pt-BR" sz="4800" b="0" strike="noStrike" spc="-1" dirty="0">
                <a:solidFill>
                  <a:srgbClr val="000000"/>
                </a:solidFill>
                <a:latin typeface="RobotoBR"/>
              </a:rPr>
              <a:t>Capítulo 3</a:t>
            </a:r>
            <a:endParaRPr lang="pt-BR" sz="4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TextShape 1"/>
          <p:cNvSpPr txBox="1"/>
          <p:nvPr/>
        </p:nvSpPr>
        <p:spPr>
          <a:xfrm>
            <a:off x="563081" y="1922886"/>
            <a:ext cx="2893892" cy="3457667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RobotoBR"/>
              </a:rPr>
              <a:t>Adjunto </a:t>
            </a:r>
          </a:p>
          <a:p>
            <a:pPr>
              <a:lnSpc>
                <a:spcPct val="90000"/>
              </a:lnSpc>
            </a:pPr>
            <a:endParaRPr lang="pt-BR" sz="4400" b="1" spc="-1" dirty="0">
              <a:solidFill>
                <a:srgbClr val="FFFFFF"/>
              </a:solidFill>
              <a:latin typeface="RobotoBR"/>
            </a:endParaRPr>
          </a:p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RobotoBR"/>
              </a:rPr>
              <a:t>adverbial</a:t>
            </a:r>
            <a:endParaRPr lang="pt-BR" sz="4400" b="0" strike="noStrike" spc="-1" dirty="0">
              <a:solidFill>
                <a:srgbClr val="FFFFFF"/>
              </a:solidFill>
              <a:latin typeface="Calibri"/>
            </a:endParaRPr>
          </a:p>
        </p:txBody>
      </p:sp>
      <p:grpSp>
        <p:nvGrpSpPr>
          <p:cNvPr id="281" name="Group 2"/>
          <p:cNvGrpSpPr/>
          <p:nvPr/>
        </p:nvGrpSpPr>
        <p:grpSpPr>
          <a:xfrm>
            <a:off x="3492249" y="537852"/>
            <a:ext cx="8536603" cy="6212160"/>
            <a:chOff x="4612200" y="326160"/>
            <a:chExt cx="7300920" cy="6212160"/>
          </a:xfrm>
        </p:grpSpPr>
        <p:sp>
          <p:nvSpPr>
            <p:cNvPr id="282" name="CustomShape 3"/>
            <p:cNvSpPr/>
            <p:nvPr/>
          </p:nvSpPr>
          <p:spPr>
            <a:xfrm>
              <a:off x="4628160" y="326160"/>
              <a:ext cx="7284960" cy="1782360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83" name="CustomShape 4"/>
            <p:cNvSpPr/>
            <p:nvPr/>
          </p:nvSpPr>
          <p:spPr>
            <a:xfrm>
              <a:off x="5250616" y="991815"/>
              <a:ext cx="849222" cy="578246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84" name="CustomShape 5"/>
            <p:cNvSpPr/>
            <p:nvPr/>
          </p:nvSpPr>
          <p:spPr>
            <a:xfrm>
              <a:off x="6383808" y="326160"/>
              <a:ext cx="5451912" cy="17823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88640" tIns="188640" rIns="188640" bIns="188640" anchor="b"/>
            <a:lstStyle/>
            <a:p>
              <a:pPr>
                <a:lnSpc>
                  <a:spcPct val="100000"/>
                </a:lnSpc>
                <a:spcAft>
                  <a:spcPts val="805"/>
                </a:spcAft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O uso de advérbios e locuções adverbiais acrescenta informações aos fatos expressos nos verbos.</a:t>
              </a: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285" name="CustomShape 6"/>
            <p:cNvSpPr/>
            <p:nvPr/>
          </p:nvSpPr>
          <p:spPr>
            <a:xfrm>
              <a:off x="4612200" y="2382468"/>
              <a:ext cx="7284960" cy="2468850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86" name="CustomShape 7"/>
            <p:cNvSpPr/>
            <p:nvPr/>
          </p:nvSpPr>
          <p:spPr>
            <a:xfrm>
              <a:off x="5167440" y="2942280"/>
              <a:ext cx="641792" cy="780004"/>
            </a:xfrm>
            <a:prstGeom prst="rect">
              <a:avLst/>
            </a:prstGeom>
            <a:blipFill rotWithShape="0">
              <a:blip r:embed="rId3"/>
              <a:stretch>
                <a:fillRect/>
              </a:stretch>
            </a:blip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87" name="CustomShape 8"/>
            <p:cNvSpPr/>
            <p:nvPr/>
          </p:nvSpPr>
          <p:spPr>
            <a:xfrm>
              <a:off x="6383808" y="2575607"/>
              <a:ext cx="5451912" cy="2012608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88640" tIns="188640" rIns="188640" bIns="188640" anchor="ctr"/>
            <a:lstStyle/>
            <a:p>
              <a:pPr>
                <a:lnSpc>
                  <a:spcPct val="100000"/>
                </a:lnSpc>
                <a:spcAft>
                  <a:spcPts val="629"/>
                </a:spcAft>
              </a:pP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Adjunto adverbial 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é o termo de valor adverbial que indica uma circunstância do fato expresso pelo verbo ou intensifica o sentido expresso por ele, por um adjetivo ou por um advérbio.</a:t>
              </a: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288" name="CustomShape 9"/>
            <p:cNvSpPr/>
            <p:nvPr/>
          </p:nvSpPr>
          <p:spPr>
            <a:xfrm>
              <a:off x="4628160" y="5115936"/>
              <a:ext cx="7284960" cy="1422384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89" name="CustomShape 10"/>
            <p:cNvSpPr/>
            <p:nvPr/>
          </p:nvSpPr>
          <p:spPr>
            <a:xfrm>
              <a:off x="5167441" y="5316129"/>
              <a:ext cx="726944" cy="911202"/>
            </a:xfrm>
            <a:prstGeom prst="rect">
              <a:avLst/>
            </a:prstGeom>
            <a:blipFill rotWithShape="0">
              <a:blip r:embed="rId4"/>
              <a:stretch>
                <a:fillRect/>
              </a:stretch>
            </a:blip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90" name="CustomShape 11"/>
            <p:cNvSpPr/>
            <p:nvPr/>
          </p:nvSpPr>
          <p:spPr>
            <a:xfrm>
              <a:off x="6422344" y="4755960"/>
              <a:ext cx="5413375" cy="17823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88640" tIns="188640" rIns="188640" bIns="188640" anchor="ctr"/>
            <a:lstStyle/>
            <a:p>
              <a:pPr>
                <a:lnSpc>
                  <a:spcPct val="100000"/>
                </a:lnSpc>
                <a:spcAft>
                  <a:spcPts val="805"/>
                </a:spcAft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Ele é representado por advérbio, locução ou expressão adverbial.</a:t>
              </a:r>
              <a:endParaRPr lang="pt-BR" sz="2400" b="0" strike="noStrike" spc="-1" dirty="0">
                <a:latin typeface="Arial"/>
              </a:endParaRPr>
            </a:p>
          </p:txBody>
        </p:sp>
      </p:grpSp>
      <p:grpSp>
        <p:nvGrpSpPr>
          <p:cNvPr id="291" name="Group 12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4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extShape 1"/>
          <p:cNvSpPr txBox="1"/>
          <p:nvPr/>
        </p:nvSpPr>
        <p:spPr>
          <a:xfrm>
            <a:off x="1234633" y="539275"/>
            <a:ext cx="9598186" cy="1325160"/>
          </a:xfrm>
          <a:prstGeom prst="rect">
            <a:avLst/>
          </a:prstGeom>
          <a:noFill/>
          <a:ln>
            <a:solidFill>
              <a:srgbClr val="ED7D31"/>
            </a:solidFill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chemeClr val="accent2"/>
                </a:solidFill>
                <a:latin typeface="RobotoBR"/>
              </a:rPr>
              <a:t>Adjunto adverbial: tipos</a:t>
            </a:r>
            <a:endParaRPr lang="pt-BR" sz="4400" strike="noStrike" spc="-1" dirty="0">
              <a:solidFill>
                <a:schemeClr val="accent2"/>
              </a:solidFill>
              <a:latin typeface="Calibri"/>
            </a:endParaRPr>
          </a:p>
        </p:txBody>
      </p:sp>
      <p:sp>
        <p:nvSpPr>
          <p:cNvPr id="293" name="TextShape 2"/>
          <p:cNvSpPr txBox="1"/>
          <p:nvPr/>
        </p:nvSpPr>
        <p:spPr>
          <a:xfrm>
            <a:off x="1136519" y="1953000"/>
            <a:ext cx="9763526" cy="4468382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Tempo: </a:t>
            </a:r>
            <a:r>
              <a:rPr lang="pt-BR" sz="2800" b="0" strike="noStrike" spc="-1" dirty="0">
                <a:solidFill>
                  <a:srgbClr val="808080"/>
                </a:solidFill>
                <a:latin typeface="RobotoBR"/>
              </a:rPr>
              <a:t>A homenageada chegou à festa </a:t>
            </a:r>
            <a:r>
              <a:rPr lang="pt-BR" sz="2800" b="1" strike="noStrike" spc="-1" dirty="0">
                <a:solidFill>
                  <a:srgbClr val="808080"/>
                </a:solidFill>
                <a:latin typeface="RobotoBR"/>
              </a:rPr>
              <a:t>depois da meia-noite</a:t>
            </a:r>
            <a:r>
              <a:rPr lang="pt-BR" sz="2800" b="0" strike="noStrike" spc="-1" dirty="0">
                <a:solidFill>
                  <a:srgbClr val="808080"/>
                </a:solidFill>
                <a:latin typeface="RobotoBR"/>
              </a:rPr>
              <a:t>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Modo: </a:t>
            </a:r>
            <a:r>
              <a:rPr lang="pt-BR" sz="2800" b="0" strike="noStrike" spc="-1" dirty="0">
                <a:solidFill>
                  <a:srgbClr val="808080"/>
                </a:solidFill>
                <a:latin typeface="RobotoBR"/>
              </a:rPr>
              <a:t>Ela andava </a:t>
            </a:r>
            <a:r>
              <a:rPr lang="pt-BR" sz="2800" b="1" strike="noStrike" spc="-1" dirty="0">
                <a:solidFill>
                  <a:srgbClr val="808080"/>
                </a:solidFill>
                <a:latin typeface="RobotoBR"/>
              </a:rPr>
              <a:t>vagarosamente</a:t>
            </a:r>
            <a:r>
              <a:rPr lang="pt-BR" sz="2800" b="0" strike="noStrike" spc="-1" dirty="0">
                <a:solidFill>
                  <a:srgbClr val="808080"/>
                </a:solidFill>
                <a:latin typeface="RobotoBR"/>
              </a:rPr>
              <a:t>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Lugar: </a:t>
            </a:r>
            <a:r>
              <a:rPr lang="pt-BR" sz="2800" b="0" strike="noStrike" spc="-1" dirty="0">
                <a:solidFill>
                  <a:srgbClr val="808080"/>
                </a:solidFill>
                <a:latin typeface="RobotoBR"/>
              </a:rPr>
              <a:t>O Teatro Treze de Maio fica </a:t>
            </a:r>
            <a:r>
              <a:rPr lang="pt-BR" sz="2800" b="1" strike="noStrike" spc="-1" dirty="0">
                <a:solidFill>
                  <a:srgbClr val="808080"/>
                </a:solidFill>
                <a:latin typeface="RobotoBR"/>
              </a:rPr>
              <a:t>no bairro do Bixiga</a:t>
            </a:r>
            <a:r>
              <a:rPr lang="pt-BR" sz="2800" b="0" strike="noStrike" spc="-1" dirty="0">
                <a:solidFill>
                  <a:srgbClr val="808080"/>
                </a:solidFill>
                <a:latin typeface="RobotoBR"/>
              </a:rPr>
              <a:t>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Intensidade: </a:t>
            </a:r>
            <a:r>
              <a:rPr lang="pt-BR" sz="2800" b="0" strike="noStrike" spc="-1" dirty="0">
                <a:solidFill>
                  <a:srgbClr val="808080"/>
                </a:solidFill>
                <a:latin typeface="RobotoBR"/>
              </a:rPr>
              <a:t>Artistas, colegas, amigos, fãs e admiradores em geral aplaudiram </a:t>
            </a:r>
            <a:r>
              <a:rPr lang="pt-BR" sz="2800" b="1" strike="noStrike" spc="-1" dirty="0">
                <a:solidFill>
                  <a:srgbClr val="808080"/>
                </a:solidFill>
                <a:latin typeface="RobotoBR"/>
              </a:rPr>
              <a:t>imensamente </a:t>
            </a:r>
            <a:r>
              <a:rPr lang="pt-BR" sz="2800" b="0" strike="noStrike" spc="-1" dirty="0">
                <a:solidFill>
                  <a:srgbClr val="808080"/>
                </a:solidFill>
                <a:latin typeface="RobotoBR"/>
              </a:rPr>
              <a:t>a Rainha </a:t>
            </a:r>
            <a:r>
              <a:rPr lang="pt-BR" sz="2800" b="0" strike="noStrike" spc="-1" dirty="0" err="1">
                <a:solidFill>
                  <a:srgbClr val="808080"/>
                </a:solidFill>
                <a:latin typeface="RobotoBR"/>
              </a:rPr>
              <a:t>Quelé</a:t>
            </a:r>
            <a:r>
              <a:rPr lang="pt-BR" sz="2800" b="0" strike="noStrike" spc="-1" dirty="0">
                <a:solidFill>
                  <a:srgbClr val="808080"/>
                </a:solidFill>
                <a:latin typeface="RobotoBR"/>
              </a:rPr>
              <a:t>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Negação: </a:t>
            </a:r>
            <a:r>
              <a:rPr lang="pt-BR" sz="2800" b="0" strike="noStrike" spc="-1" dirty="0">
                <a:solidFill>
                  <a:srgbClr val="808080"/>
                </a:solidFill>
                <a:latin typeface="RobotoBR"/>
              </a:rPr>
              <a:t>A artista </a:t>
            </a:r>
            <a:r>
              <a:rPr lang="pt-BR" sz="2800" b="1" strike="noStrike" spc="-1" dirty="0">
                <a:solidFill>
                  <a:srgbClr val="808080"/>
                </a:solidFill>
                <a:latin typeface="RobotoBR"/>
              </a:rPr>
              <a:t>não </a:t>
            </a:r>
            <a:r>
              <a:rPr lang="pt-BR" sz="2800" b="0" strike="noStrike" spc="-1" dirty="0">
                <a:solidFill>
                  <a:srgbClr val="808080"/>
                </a:solidFill>
                <a:latin typeface="RobotoBR"/>
              </a:rPr>
              <a:t>chegou no horário.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rgbClr val="ED7D31"/>
            </a:solidFill>
          </a:ln>
        </p:spPr>
        <p:txBody>
          <a:bodyPr anchor="b">
            <a:normAutofit fontScale="90000"/>
          </a:bodyPr>
          <a:lstStyle/>
          <a:p>
            <a:pPr algn="ctr"/>
            <a:br>
              <a:rPr lang="pt-BR" spc="-1" dirty="0">
                <a:solidFill>
                  <a:schemeClr val="accent2"/>
                </a:solidFill>
                <a:latin typeface="RobotoBR"/>
              </a:rPr>
            </a:br>
            <a:br>
              <a:rPr lang="pt-BR" spc="-1" dirty="0">
                <a:solidFill>
                  <a:schemeClr val="accent2"/>
                </a:solidFill>
                <a:latin typeface="RobotoBR"/>
              </a:rPr>
            </a:br>
            <a:br>
              <a:rPr lang="pt-BR" spc="-1" dirty="0">
                <a:solidFill>
                  <a:schemeClr val="accent2"/>
                </a:solidFill>
                <a:latin typeface="RobotoBR"/>
              </a:rPr>
            </a:br>
            <a:br>
              <a:rPr lang="pt-BR" spc="-1" dirty="0">
                <a:solidFill>
                  <a:schemeClr val="accent2"/>
                </a:solidFill>
                <a:latin typeface="RobotoBR"/>
              </a:rPr>
            </a:br>
            <a:r>
              <a:rPr lang="pt-BR" spc="-1" dirty="0">
                <a:solidFill>
                  <a:schemeClr val="accent2"/>
                </a:solidFill>
                <a:latin typeface="RobotoBR"/>
              </a:rPr>
              <a:t>Adjunto adverbial: tipos</a:t>
            </a:r>
            <a:br>
              <a:rPr lang="pt-BR" spc="-1" dirty="0">
                <a:solidFill>
                  <a:schemeClr val="accent2"/>
                </a:solidFill>
                <a:latin typeface="Calibri"/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/>
          </p:nvPr>
        </p:nvSpPr>
        <p:spPr>
          <a:xfrm>
            <a:off x="979181" y="1887605"/>
            <a:ext cx="10515240" cy="3704642"/>
          </a:xfrm>
        </p:spPr>
        <p:txBody>
          <a:bodyPr/>
          <a:lstStyle/>
          <a:p>
            <a:pPr indent="-22824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pc="-1" dirty="0">
                <a:solidFill>
                  <a:srgbClr val="000000"/>
                </a:solidFill>
                <a:latin typeface="RobotoBR"/>
              </a:rPr>
              <a:t>Meio: </a:t>
            </a:r>
            <a:r>
              <a:rPr lang="pt-BR" sz="2800" spc="-1" dirty="0">
                <a:solidFill>
                  <a:srgbClr val="808080"/>
                </a:solidFill>
                <a:latin typeface="RobotoBR"/>
              </a:rPr>
              <a:t>A cantora vai </a:t>
            </a:r>
            <a:r>
              <a:rPr lang="pt-BR" sz="2800" b="1" spc="-1" dirty="0">
                <a:solidFill>
                  <a:srgbClr val="808080"/>
                </a:solidFill>
                <a:latin typeface="RobotoBR"/>
              </a:rPr>
              <a:t>de carro </a:t>
            </a:r>
            <a:r>
              <a:rPr lang="pt-BR" sz="2800" spc="-1" dirty="0">
                <a:solidFill>
                  <a:srgbClr val="808080"/>
                </a:solidFill>
                <a:latin typeface="RobotoBR"/>
              </a:rPr>
              <a:t>para os </a:t>
            </a:r>
            <a:r>
              <a:rPr lang="pt-BR" sz="2800" i="1" spc="-1" dirty="0">
                <a:solidFill>
                  <a:srgbClr val="808080"/>
                </a:solidFill>
                <a:latin typeface="RobotoBR"/>
              </a:rPr>
              <a:t>shows</a:t>
            </a:r>
            <a:r>
              <a:rPr lang="pt-BR" sz="2800" spc="-1" dirty="0">
                <a:solidFill>
                  <a:srgbClr val="808080"/>
                </a:solidFill>
                <a:latin typeface="RobotoBR"/>
              </a:rPr>
              <a:t>.</a:t>
            </a:r>
            <a:endParaRPr lang="pt-BR" sz="2800" spc="-1" dirty="0">
              <a:solidFill>
                <a:srgbClr val="000000"/>
              </a:solidFill>
              <a:latin typeface="Calibri"/>
            </a:endParaRPr>
          </a:p>
          <a:p>
            <a:pPr indent="-22824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pc="-1" dirty="0">
                <a:solidFill>
                  <a:srgbClr val="000000"/>
                </a:solidFill>
                <a:latin typeface="RobotoBR"/>
              </a:rPr>
              <a:t>Fim: </a:t>
            </a:r>
            <a:r>
              <a:rPr lang="pt-BR" sz="2800" spc="-1" dirty="0">
                <a:solidFill>
                  <a:srgbClr val="808080"/>
                </a:solidFill>
                <a:latin typeface="RobotoBR"/>
              </a:rPr>
              <a:t>A artista vive </a:t>
            </a:r>
            <a:r>
              <a:rPr lang="pt-BR" sz="2800" b="1" spc="-1" dirty="0">
                <a:solidFill>
                  <a:srgbClr val="808080"/>
                </a:solidFill>
                <a:latin typeface="RobotoBR"/>
              </a:rPr>
              <a:t>para o público</a:t>
            </a:r>
            <a:r>
              <a:rPr lang="pt-BR" sz="2800" spc="-1" dirty="0">
                <a:solidFill>
                  <a:srgbClr val="808080"/>
                </a:solidFill>
                <a:latin typeface="RobotoBR"/>
              </a:rPr>
              <a:t>.</a:t>
            </a:r>
            <a:endParaRPr lang="pt-BR" sz="2800" spc="-1" dirty="0">
              <a:solidFill>
                <a:srgbClr val="000000"/>
              </a:solidFill>
              <a:latin typeface="Calibri"/>
            </a:endParaRPr>
          </a:p>
          <a:p>
            <a:pPr indent="-22824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pc="-1" dirty="0">
                <a:solidFill>
                  <a:srgbClr val="000000"/>
                </a:solidFill>
                <a:latin typeface="RobotoBR"/>
              </a:rPr>
              <a:t>Companhia: </a:t>
            </a:r>
            <a:r>
              <a:rPr lang="pt-BR" sz="2800" spc="-1" dirty="0">
                <a:solidFill>
                  <a:srgbClr val="808080"/>
                </a:solidFill>
                <a:latin typeface="RobotoBR"/>
              </a:rPr>
              <a:t>Clementina chegou </a:t>
            </a:r>
            <a:r>
              <a:rPr lang="pt-BR" sz="2800" b="1" spc="-1" dirty="0">
                <a:solidFill>
                  <a:srgbClr val="808080"/>
                </a:solidFill>
                <a:latin typeface="RobotoBR"/>
              </a:rPr>
              <a:t>com a filha Olga</a:t>
            </a:r>
            <a:r>
              <a:rPr lang="pt-BR" sz="2800" spc="-1" dirty="0">
                <a:solidFill>
                  <a:srgbClr val="808080"/>
                </a:solidFill>
                <a:latin typeface="RobotoBR"/>
              </a:rPr>
              <a:t>.</a:t>
            </a:r>
            <a:endParaRPr lang="pt-BR" sz="2800" spc="-1" dirty="0">
              <a:solidFill>
                <a:srgbClr val="000000"/>
              </a:solidFill>
              <a:latin typeface="Calibri"/>
            </a:endParaRPr>
          </a:p>
          <a:p>
            <a:pPr indent="-22824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pc="-1" dirty="0">
                <a:solidFill>
                  <a:srgbClr val="000000"/>
                </a:solidFill>
                <a:latin typeface="RobotoBR"/>
              </a:rPr>
              <a:t>Dúvida: </a:t>
            </a:r>
            <a:r>
              <a:rPr lang="pt-BR" sz="2800" b="1" spc="-1" dirty="0">
                <a:solidFill>
                  <a:srgbClr val="808080"/>
                </a:solidFill>
                <a:latin typeface="RobotoBR"/>
              </a:rPr>
              <a:t>Talvez </a:t>
            </a:r>
            <a:r>
              <a:rPr lang="pt-BR" sz="2800" spc="-1" dirty="0">
                <a:solidFill>
                  <a:srgbClr val="808080"/>
                </a:solidFill>
                <a:latin typeface="RobotoBR"/>
              </a:rPr>
              <a:t>ela tenha tido algum imprevisto.</a:t>
            </a:r>
            <a:endParaRPr lang="pt-BR" sz="2800" spc="-1" dirty="0">
              <a:solidFill>
                <a:srgbClr val="000000"/>
              </a:solidFill>
              <a:latin typeface="Calibri"/>
            </a:endParaRPr>
          </a:p>
          <a:p>
            <a:pPr indent="-22824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pc="-1" dirty="0">
                <a:solidFill>
                  <a:srgbClr val="000000"/>
                </a:solidFill>
                <a:latin typeface="RobotoBR"/>
              </a:rPr>
              <a:t>Instrumento: </a:t>
            </a:r>
            <a:r>
              <a:rPr lang="pt-BR" sz="2800" spc="-1" dirty="0">
                <a:solidFill>
                  <a:srgbClr val="808080"/>
                </a:solidFill>
                <a:latin typeface="RobotoBR"/>
              </a:rPr>
              <a:t>Pé Grande fazia a base rítmica </a:t>
            </a:r>
            <a:r>
              <a:rPr lang="pt-BR" sz="2800" b="1" spc="-1" dirty="0">
                <a:solidFill>
                  <a:srgbClr val="808080"/>
                </a:solidFill>
                <a:latin typeface="RobotoBR"/>
              </a:rPr>
              <a:t>com a mão</a:t>
            </a:r>
            <a:r>
              <a:rPr lang="pt-BR" sz="2800" spc="-1" dirty="0">
                <a:solidFill>
                  <a:srgbClr val="808080"/>
                </a:solidFill>
                <a:latin typeface="RobotoBR"/>
              </a:rPr>
              <a:t>.</a:t>
            </a:r>
            <a:endParaRPr lang="pt-BR" sz="2800" spc="-1" dirty="0">
              <a:solidFill>
                <a:srgbClr val="000000"/>
              </a:solidFill>
              <a:latin typeface="Calibri"/>
            </a:endParaRPr>
          </a:p>
          <a:p>
            <a:pPr indent="-22824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pc="-1" dirty="0">
                <a:solidFill>
                  <a:srgbClr val="000000"/>
                </a:solidFill>
                <a:latin typeface="RobotoBR"/>
              </a:rPr>
              <a:t>Inclusão: </a:t>
            </a:r>
            <a:r>
              <a:rPr lang="pt-BR" sz="2800" spc="-1" dirty="0">
                <a:solidFill>
                  <a:srgbClr val="808080"/>
                </a:solidFill>
                <a:latin typeface="RobotoBR"/>
              </a:rPr>
              <a:t>Na noite de sua homenagem, cantou </a:t>
            </a:r>
            <a:r>
              <a:rPr lang="pt-BR" sz="2800" b="1" spc="-1" dirty="0">
                <a:solidFill>
                  <a:srgbClr val="808080"/>
                </a:solidFill>
                <a:latin typeface="RobotoBR"/>
              </a:rPr>
              <a:t>também </a:t>
            </a:r>
            <a:r>
              <a:rPr lang="pt-BR" sz="2800" spc="-1" dirty="0">
                <a:solidFill>
                  <a:srgbClr val="808080"/>
                </a:solidFill>
                <a:latin typeface="RobotoBR"/>
              </a:rPr>
              <a:t>Jair Rodrigues.</a:t>
            </a:r>
            <a:endParaRPr lang="en-US" sz="2800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2915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RobotoBR"/>
              </a:rPr>
              <a:t>Aposto</a:t>
            </a:r>
            <a:endParaRPr lang="pt-BR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8" name="TextShape 2"/>
          <p:cNvSpPr txBox="1"/>
          <p:nvPr/>
        </p:nvSpPr>
        <p:spPr>
          <a:xfrm>
            <a:off x="838080" y="1825559"/>
            <a:ext cx="10515240" cy="4815385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É o termo de valor nominal que serve para explicar, identificar, resumir ou ampliar outro termo da oração a que se refere.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Há diferentes tipos de aposto. Eles são denominados de acordo com o sentido expresso na sua relação com o termo ao qual faz referência. Veja, como exemplos, os tipos a seguir: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Explicativo: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explica ou identifica o termo a que se refere. </a:t>
            </a:r>
          </a:p>
          <a:p>
            <a:pPr marL="457560" lvl="1">
              <a:spcBef>
                <a:spcPts val="499"/>
              </a:spcBef>
              <a:buClr>
                <a:srgbClr val="000000"/>
              </a:buClr>
            </a:pPr>
            <a:r>
              <a:rPr lang="pt-BR" sz="2400" spc="-1" dirty="0">
                <a:solidFill>
                  <a:srgbClr val="000000"/>
                </a:solidFill>
                <a:latin typeface="RobotoBR"/>
              </a:rPr>
              <a:t>	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Van Gogh, </a:t>
            </a: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pintor holandês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, se correspondia com o seu irmão por meio de cartas.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rgbClr val="ED7D31"/>
            </a:solidFill>
          </a:ln>
        </p:spPr>
        <p:txBody>
          <a:bodyPr/>
          <a:lstStyle/>
          <a:p>
            <a:pPr algn="ctr"/>
            <a:r>
              <a:rPr lang="en-US" dirty="0">
                <a:solidFill>
                  <a:srgbClr val="ED7D31"/>
                </a:solidFill>
              </a:rPr>
              <a:t>Aposto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825156"/>
          </a:xfrm>
        </p:spPr>
        <p:txBody>
          <a:bodyPr/>
          <a:lstStyle/>
          <a:p>
            <a:pPr lvl="1" indent="-228240"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pc="-1" dirty="0">
                <a:solidFill>
                  <a:srgbClr val="000000"/>
                </a:solidFill>
                <a:latin typeface="RobotoBR"/>
              </a:rPr>
              <a:t>Enumerativo: </a:t>
            </a:r>
            <a:r>
              <a:rPr lang="pt-BR" sz="2800" spc="-1" dirty="0">
                <a:solidFill>
                  <a:srgbClr val="000000"/>
                </a:solidFill>
                <a:latin typeface="RobotoBR"/>
              </a:rPr>
              <a:t>faz uma enumeração referente ao termo anterior.</a:t>
            </a:r>
          </a:p>
          <a:p>
            <a:pPr marL="457560" lvl="1" indent="0">
              <a:spcBef>
                <a:spcPts val="499"/>
              </a:spcBef>
              <a:buClr>
                <a:srgbClr val="000000"/>
              </a:buClr>
              <a:buNone/>
            </a:pPr>
            <a:r>
              <a:rPr lang="pt-BR" spc="-1" dirty="0">
                <a:solidFill>
                  <a:srgbClr val="000000"/>
                </a:solidFill>
                <a:latin typeface="RobotoBR"/>
              </a:rPr>
              <a:t> 	</a:t>
            </a:r>
            <a:r>
              <a:rPr lang="pt-BR" spc="-1" dirty="0">
                <a:solidFill>
                  <a:srgbClr val="808080"/>
                </a:solidFill>
                <a:latin typeface="RobotoBR"/>
              </a:rPr>
              <a:t>Quero te apresentar três tipos de samba: </a:t>
            </a:r>
            <a:r>
              <a:rPr lang="pt-BR" b="1" spc="-1" dirty="0">
                <a:solidFill>
                  <a:srgbClr val="808080"/>
                </a:solidFill>
                <a:latin typeface="RobotoBR"/>
              </a:rPr>
              <a:t>samba de raiz</a:t>
            </a:r>
            <a:r>
              <a:rPr lang="pt-BR" spc="-1" dirty="0">
                <a:solidFill>
                  <a:srgbClr val="808080"/>
                </a:solidFill>
                <a:latin typeface="RobotoBR"/>
              </a:rPr>
              <a:t>, </a:t>
            </a:r>
            <a:r>
              <a:rPr lang="pt-BR" b="1" spc="-1" dirty="0">
                <a:solidFill>
                  <a:srgbClr val="808080"/>
                </a:solidFill>
                <a:latin typeface="RobotoBR"/>
              </a:rPr>
              <a:t>samba-maxixe </a:t>
            </a:r>
            <a:r>
              <a:rPr lang="pt-BR" spc="-1" dirty="0">
                <a:solidFill>
                  <a:srgbClr val="808080"/>
                </a:solidFill>
                <a:latin typeface="RobotoBR"/>
              </a:rPr>
              <a:t>e </a:t>
            </a:r>
            <a:r>
              <a:rPr lang="pt-BR" b="1" spc="-1" dirty="0">
                <a:solidFill>
                  <a:srgbClr val="808080"/>
                </a:solidFill>
                <a:latin typeface="RobotoBR"/>
              </a:rPr>
              <a:t>samba-canção</a:t>
            </a:r>
            <a:r>
              <a:rPr lang="pt-BR" spc="-1" dirty="0">
                <a:solidFill>
                  <a:srgbClr val="808080"/>
                </a:solidFill>
                <a:latin typeface="RobotoBR"/>
              </a:rPr>
              <a:t>.</a:t>
            </a:r>
            <a:endParaRPr lang="pt-BR" spc="-1" dirty="0">
              <a:solidFill>
                <a:srgbClr val="000000"/>
              </a:solidFill>
              <a:latin typeface="Calibri"/>
            </a:endParaRPr>
          </a:p>
          <a:p>
            <a:pPr lvl="1" indent="-228240"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pc="-1" dirty="0">
                <a:solidFill>
                  <a:srgbClr val="000000"/>
                </a:solidFill>
                <a:latin typeface="RobotoBR"/>
              </a:rPr>
              <a:t>Especificativo: </a:t>
            </a:r>
            <a:r>
              <a:rPr lang="pt-BR" sz="2800" spc="-1" dirty="0">
                <a:solidFill>
                  <a:srgbClr val="000000"/>
                </a:solidFill>
                <a:latin typeface="RobotoBR"/>
              </a:rPr>
              <a:t>especifica, individualiza um termo genérico, sem a presença da pausa (que é representada por pontuação).</a:t>
            </a:r>
            <a:r>
              <a:rPr lang="pt-BR" spc="-1" dirty="0">
                <a:solidFill>
                  <a:srgbClr val="000000"/>
                </a:solidFill>
                <a:latin typeface="RobotoBR"/>
              </a:rPr>
              <a:t> </a:t>
            </a:r>
          </a:p>
          <a:p>
            <a:pPr marL="457560" lvl="1" indent="0">
              <a:spcBef>
                <a:spcPts val="499"/>
              </a:spcBef>
              <a:buClr>
                <a:srgbClr val="000000"/>
              </a:buClr>
              <a:buNone/>
            </a:pPr>
            <a:r>
              <a:rPr lang="pt-BR" spc="-1" dirty="0">
                <a:solidFill>
                  <a:srgbClr val="808080"/>
                </a:solidFill>
                <a:latin typeface="RobotoBR"/>
              </a:rPr>
              <a:t>	Clementina chegou com sua filha </a:t>
            </a:r>
            <a:r>
              <a:rPr lang="pt-BR" b="1" spc="-1" dirty="0">
                <a:solidFill>
                  <a:srgbClr val="808080"/>
                </a:solidFill>
                <a:latin typeface="RobotoBR"/>
              </a:rPr>
              <a:t>Olga </a:t>
            </a:r>
            <a:r>
              <a:rPr lang="pt-BR" spc="-1" dirty="0">
                <a:solidFill>
                  <a:srgbClr val="808080"/>
                </a:solidFill>
                <a:latin typeface="RobotoBR"/>
              </a:rPr>
              <a:t>no local da festa.</a:t>
            </a:r>
            <a:endParaRPr lang="pt-BR" spc="-1" dirty="0">
              <a:solidFill>
                <a:srgbClr val="000000"/>
              </a:solidFill>
              <a:latin typeface="Calibri"/>
            </a:endParaRPr>
          </a:p>
          <a:p>
            <a:pPr lvl="1" indent="-228240"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spc="-1" dirty="0">
                <a:solidFill>
                  <a:srgbClr val="000000"/>
                </a:solidFill>
                <a:latin typeface="RobotoBR"/>
              </a:rPr>
              <a:t>O aposto explicativo vem normalmente separado por vírgula ou entre vírgulas, quando a oração tem continuação. Mas ele pode ser separado por dois-pontos, parênteses e até por travessão.</a:t>
            </a:r>
            <a:endParaRPr lang="en-US" sz="2800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3263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TextShape 1"/>
          <p:cNvSpPr txBox="1"/>
          <p:nvPr/>
        </p:nvSpPr>
        <p:spPr>
          <a:xfrm>
            <a:off x="838080" y="1658268"/>
            <a:ext cx="3494160" cy="4235291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RobotoBR"/>
              </a:rPr>
              <a:t>Vocativo</a:t>
            </a:r>
            <a:endParaRPr lang="pt-BR" sz="4400" b="0" strike="noStrike" spc="-1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300" name="TextShape 2"/>
          <p:cNvSpPr txBox="1"/>
          <p:nvPr/>
        </p:nvSpPr>
        <p:spPr>
          <a:xfrm>
            <a:off x="4975920" y="963720"/>
            <a:ext cx="6377400" cy="49298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Vocativo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é o termo usado com a função de se dirigir diretamente a alguém ou chamar, invocar uma pessoa ou algo personificado.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pt-BR" sz="2800" b="0" strike="noStrike" spc="-1" dirty="0">
              <a:solidFill>
                <a:srgbClr val="000000"/>
              </a:solidFill>
              <a:latin typeface="RobotoBR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É muito usado no dia a dia na comunicação oral.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1" name="Line 3"/>
          <p:cNvSpPr/>
          <p:nvPr/>
        </p:nvSpPr>
        <p:spPr>
          <a:xfrm>
            <a:off x="4654080" y="2057400"/>
            <a:ext cx="360" cy="28854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" name="Straight Connector 2"/>
          <p:cNvCxnSpPr/>
          <p:nvPr/>
        </p:nvCxnSpPr>
        <p:spPr>
          <a:xfrm>
            <a:off x="6755208" y="5821582"/>
            <a:ext cx="1851950" cy="0"/>
          </a:xfrm>
          <a:prstGeom prst="line">
            <a:avLst/>
          </a:prstGeom>
          <a:ln>
            <a:solidFill>
              <a:srgbClr val="ED7D3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TextShape 1"/>
          <p:cNvSpPr txBox="1"/>
          <p:nvPr/>
        </p:nvSpPr>
        <p:spPr>
          <a:xfrm>
            <a:off x="838080" y="488527"/>
            <a:ext cx="10515240" cy="1325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pc="-1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írgula: vocativo, aposto e expressões </a:t>
            </a:r>
            <a:r>
              <a:rPr lang="pt-BR" sz="4400" b="1" spc="-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dverbiais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303" name="TextShape 2"/>
          <p:cNvSpPr txBox="1"/>
          <p:nvPr/>
        </p:nvSpPr>
        <p:spPr>
          <a:xfrm>
            <a:off x="838080" y="2001971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 lnSpcReduction="10000"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Usa-se a vírgula para isolar termos intercalados. Veja exemplos: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Vocativo: </a:t>
            </a:r>
            <a:r>
              <a:rPr lang="pt-BR" sz="2400" b="0" strike="noStrike" spc="-1" dirty="0">
                <a:solidFill>
                  <a:schemeClr val="bg2">
                    <a:lumMod val="25000"/>
                  </a:schemeClr>
                </a:solidFill>
                <a:latin typeface="RobotoBR"/>
              </a:rPr>
              <a:t>Olha, </a:t>
            </a:r>
            <a:r>
              <a:rPr lang="pt-BR" sz="2400" b="1" strike="noStrike" spc="-1" dirty="0">
                <a:solidFill>
                  <a:schemeClr val="bg2">
                    <a:lumMod val="25000"/>
                  </a:schemeClr>
                </a:solidFill>
                <a:latin typeface="RobotoBR"/>
              </a:rPr>
              <a:t>Pé</a:t>
            </a:r>
            <a:r>
              <a:rPr lang="pt-BR" sz="2400" b="0" strike="noStrike" spc="-1" dirty="0">
                <a:solidFill>
                  <a:schemeClr val="bg2">
                    <a:lumMod val="25000"/>
                  </a:schemeClr>
                </a:solidFill>
                <a:latin typeface="RobotoBR"/>
              </a:rPr>
              <a:t>, sou eu!</a:t>
            </a:r>
            <a:endParaRPr lang="pt-BR" sz="2400" b="0" strike="noStrike" spc="-1" dirty="0">
              <a:solidFill>
                <a:schemeClr val="bg2">
                  <a:lumMod val="25000"/>
                </a:schemeClr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Aposto: </a:t>
            </a:r>
            <a:r>
              <a:rPr lang="pt-BR" sz="2400" b="0" strike="noStrike" spc="-1" dirty="0">
                <a:solidFill>
                  <a:srgbClr val="3B3838"/>
                </a:solidFill>
                <a:latin typeface="RobotoBR"/>
              </a:rPr>
              <a:t>Clementina de Jesus, </a:t>
            </a:r>
            <a:r>
              <a:rPr lang="pt-BR" sz="2400" b="1" strike="noStrike" spc="-1" dirty="0">
                <a:solidFill>
                  <a:srgbClr val="3B3838"/>
                </a:solidFill>
                <a:latin typeface="RobotoBR"/>
              </a:rPr>
              <a:t>a Rainha </a:t>
            </a:r>
            <a:r>
              <a:rPr lang="pt-BR" sz="2400" b="1" strike="noStrike" spc="-1" dirty="0" err="1">
                <a:solidFill>
                  <a:srgbClr val="3B3838"/>
                </a:solidFill>
                <a:latin typeface="RobotoBR"/>
              </a:rPr>
              <a:t>Quelé</a:t>
            </a:r>
            <a:r>
              <a:rPr lang="pt-BR" sz="2400" b="0" strike="noStrike" spc="-1" dirty="0">
                <a:solidFill>
                  <a:srgbClr val="3B3838"/>
                </a:solidFill>
                <a:latin typeface="RobotoBR"/>
              </a:rPr>
              <a:t>, estava se tornando octogenária.</a:t>
            </a:r>
            <a:endParaRPr lang="pt-BR" sz="2400" b="0" strike="noStrike" spc="-1" dirty="0">
              <a:solidFill>
                <a:srgbClr val="3B3838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Adjunto adverbial: </a:t>
            </a:r>
            <a:r>
              <a:rPr lang="pt-BR" sz="2400" b="0" strike="noStrike" spc="-1" dirty="0">
                <a:solidFill>
                  <a:srgbClr val="3B3838"/>
                </a:solidFill>
                <a:latin typeface="RobotoBR"/>
              </a:rPr>
              <a:t>Sofreu, </a:t>
            </a:r>
            <a:r>
              <a:rPr lang="pt-BR" sz="2400" b="1" strike="noStrike" spc="-1" dirty="0">
                <a:solidFill>
                  <a:srgbClr val="3B3838"/>
                </a:solidFill>
                <a:latin typeface="RobotoBR"/>
              </a:rPr>
              <a:t>amanheceu</a:t>
            </a:r>
            <a:r>
              <a:rPr lang="pt-BR" sz="2400" b="0" strike="noStrike" spc="-1" dirty="0">
                <a:solidFill>
                  <a:srgbClr val="3B3838"/>
                </a:solidFill>
                <a:latin typeface="RobotoBR"/>
              </a:rPr>
              <a:t>, envelheceu e nos provou a eternidade das coisas lindas [...].</a:t>
            </a:r>
            <a:endParaRPr lang="pt-BR" sz="2400" b="0" strike="noStrike" spc="-1" dirty="0">
              <a:solidFill>
                <a:srgbClr val="3B3838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A vírgula também é usada após o adjunto adverbial, quando ele está no início da oração: </a:t>
            </a:r>
            <a:r>
              <a:rPr lang="pt-BR" sz="2400" b="1" strike="noStrike" spc="-1" dirty="0">
                <a:solidFill>
                  <a:srgbClr val="3B3838"/>
                </a:solidFill>
                <a:latin typeface="RobotoBR"/>
              </a:rPr>
              <a:t>No início do século</a:t>
            </a:r>
            <a:r>
              <a:rPr lang="pt-BR" sz="2400" b="0" strike="noStrike" spc="-1" dirty="0">
                <a:solidFill>
                  <a:srgbClr val="3B3838"/>
                </a:solidFill>
                <a:latin typeface="RobotoBR"/>
              </a:rPr>
              <a:t>, todos os grandes sucessos surgiam das escolas de samba.</a:t>
            </a:r>
            <a:endParaRPr lang="pt-BR" sz="2400" b="0" strike="noStrike" spc="-1" dirty="0">
              <a:solidFill>
                <a:srgbClr val="3B3838"/>
              </a:solidFill>
              <a:latin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70564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TextShape 1"/>
          <p:cNvSpPr txBox="1"/>
          <p:nvPr/>
        </p:nvSpPr>
        <p:spPr>
          <a:xfrm>
            <a:off x="838080" y="490672"/>
            <a:ext cx="10515240" cy="1325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Composição de uma orquestra</a:t>
            </a:r>
            <a:endParaRPr lang="pt-BR" sz="4400" b="0" strike="noStrike" spc="-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305" name="TextShape 2"/>
          <p:cNvSpPr txBox="1"/>
          <p:nvPr/>
        </p:nvSpPr>
        <p:spPr>
          <a:xfrm>
            <a:off x="838079" y="2040492"/>
            <a:ext cx="11155497" cy="4627866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Cordas: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 são instrumentos de corda violino, viola, violoncelo (</a:t>
            </a:r>
            <a:r>
              <a:rPr lang="pt-BR" sz="2400" b="0" i="1" strike="noStrike" spc="-1" dirty="0" err="1">
                <a:solidFill>
                  <a:srgbClr val="000000"/>
                </a:solidFill>
                <a:latin typeface="RobotoBR"/>
              </a:rPr>
              <a:t>cello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), contrabaixo, harpa. Correspondem ao maior conjunto instrumental de uma orquestra.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Madeiras: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 são instrumentos de sopro que derivam das flautas rudimentares. A seção de madeiras de uma orquestra moderna costuma ser formada por duas flautas, </a:t>
            </a:r>
            <a:r>
              <a:rPr lang="pt-BR" sz="2400" b="0" i="1" strike="noStrike" spc="-1" dirty="0" err="1">
                <a:solidFill>
                  <a:srgbClr val="000000"/>
                </a:solidFill>
                <a:latin typeface="RobotoBR"/>
              </a:rPr>
              <a:t>piccolo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 (pequena flauta), dois oboés, corne inglês, dois clarinetes, </a:t>
            </a:r>
            <a:r>
              <a:rPr lang="pt-BR" sz="2400" b="0" strike="noStrike" spc="-1" dirty="0" err="1">
                <a:solidFill>
                  <a:srgbClr val="000000"/>
                </a:solidFill>
                <a:latin typeface="RobotoBR"/>
              </a:rPr>
              <a:t>clarone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, dois fagotes e </a:t>
            </a:r>
            <a:r>
              <a:rPr lang="pt-BR" sz="2400" b="0" strike="noStrike" spc="-1" dirty="0" err="1">
                <a:solidFill>
                  <a:srgbClr val="000000"/>
                </a:solidFill>
                <a:latin typeface="RobotoBR"/>
              </a:rPr>
              <a:t>contrafagotes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, podendo ser acrescentados a esses, caso solicitado, saxofone e clarinetes menores.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Metais: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 são instrumentos com tubo de metal que finalizam em uma campana ampla. Podem ser tocados com brandura, mas costumam ser usados para produzir efeitos possantes, dramáticos. Entre eles estão a trompa, o trompete, a tuba, o trombone.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rgbClr val="ED7D31"/>
            </a:solidFill>
          </a:ln>
        </p:spPr>
        <p:txBody>
          <a:bodyPr/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Composição de uma orquestra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273616" cy="4350960"/>
          </a:xfrm>
        </p:spPr>
        <p:txBody>
          <a:bodyPr/>
          <a:lstStyle/>
          <a:p>
            <a:pPr indent="-22824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pc="-1" dirty="0">
                <a:solidFill>
                  <a:srgbClr val="000000"/>
                </a:solidFill>
                <a:latin typeface="RobotoBR"/>
              </a:rPr>
              <a:t>Percussão:</a:t>
            </a:r>
            <a:r>
              <a:rPr lang="pt-BR" sz="2400" spc="-1" dirty="0">
                <a:solidFill>
                  <a:srgbClr val="000000"/>
                </a:solidFill>
                <a:latin typeface="RobotoBR"/>
              </a:rPr>
              <a:t> são instrumentos de percussão os tambores como a caixa clara, o bombo, o tímpano e os idiofones, como os pratos (ou címbalos), pandeiro, triângulo, carrilhão de orquestra, xilofone. São utilizados para marcar o ritmo e dar impulso à orquestra.</a:t>
            </a:r>
          </a:p>
          <a:p>
            <a:pPr indent="-22824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pt-BR" sz="2400" spc="-1" dirty="0">
              <a:solidFill>
                <a:srgbClr val="000000"/>
              </a:solidFill>
              <a:latin typeface="Calibri"/>
            </a:endParaRPr>
          </a:p>
          <a:p>
            <a:pPr indent="-22824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spc="-1" dirty="0">
                <a:solidFill>
                  <a:srgbClr val="000000"/>
                </a:solidFill>
                <a:latin typeface="RobotoBR"/>
              </a:rPr>
              <a:t>Além desses instrumentos, o piano de cauda ou mesmo instrumentos antigos como o cravo podem fazer parte da composição de instrumentos.</a:t>
            </a:r>
            <a:endParaRPr lang="pt-BR" sz="2400" spc="-1" dirty="0">
              <a:solidFill>
                <a:srgbClr val="000000"/>
              </a:solidFill>
              <a:latin typeface="Calibri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 flipV="1">
            <a:off x="4427041" y="4039825"/>
            <a:ext cx="3351146" cy="17641"/>
          </a:xfrm>
          <a:prstGeom prst="line">
            <a:avLst/>
          </a:prstGeom>
          <a:ln>
            <a:solidFill>
              <a:srgbClr val="ED7D3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5922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ED7D31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alibri"/>
                <a:cs typeface="Calibri"/>
              </a:rPr>
              <a:t>Argumentação e variedades linguísticas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02906" cy="4542898"/>
          </a:xfrm>
        </p:spPr>
        <p:txBody>
          <a:bodyPr>
            <a:normAutofit fontScale="92500" lnSpcReduction="10000"/>
          </a:bodyPr>
          <a:lstStyle/>
          <a:p>
            <a:endParaRPr lang="pt-BR" b="1" spc="-1" dirty="0">
              <a:solidFill>
                <a:srgbClr val="000000"/>
              </a:solidFill>
              <a:latin typeface="RobotoBR"/>
            </a:endParaRPr>
          </a:p>
          <a:p>
            <a:endParaRPr lang="pt-BR" b="1" spc="-1" dirty="0">
              <a:solidFill>
                <a:srgbClr val="000000"/>
              </a:solidFill>
              <a:latin typeface="RobotoBR"/>
            </a:endParaRPr>
          </a:p>
          <a:p>
            <a:r>
              <a:rPr lang="pt-BR" sz="2800" b="1" spc="-1" dirty="0">
                <a:solidFill>
                  <a:srgbClr val="000000"/>
                </a:solidFill>
                <a:latin typeface="RobotoBR"/>
              </a:rPr>
              <a:t>Argumentos </a:t>
            </a:r>
            <a:r>
              <a:rPr lang="pt-BR" sz="2800" spc="-1" dirty="0">
                <a:solidFill>
                  <a:srgbClr val="000000"/>
                </a:solidFill>
                <a:latin typeface="RobotoBR"/>
              </a:rPr>
              <a:t>são as razões que se apresentam a favor ou contra um ponto de vista. </a:t>
            </a:r>
            <a:r>
              <a:rPr lang="pt-BR" sz="2800" b="1" spc="-1" dirty="0">
                <a:solidFill>
                  <a:srgbClr val="000000"/>
                </a:solidFill>
                <a:latin typeface="RobotoBR"/>
              </a:rPr>
              <a:t>Argumentar </a:t>
            </a:r>
            <a:r>
              <a:rPr lang="pt-BR" sz="2800" spc="-1" dirty="0">
                <a:solidFill>
                  <a:srgbClr val="000000"/>
                </a:solidFill>
                <a:latin typeface="RobotoBR"/>
              </a:rPr>
              <a:t>é defender um ponto de vista usando fatos, exemplos, ideias etc. que servem para fundamentar, demonstrar e sustentar o que se defende.</a:t>
            </a:r>
          </a:p>
          <a:p>
            <a:r>
              <a:rPr lang="pt-BR" sz="2800" spc="-1" dirty="0">
                <a:solidFill>
                  <a:srgbClr val="000000"/>
                </a:solidFill>
                <a:latin typeface="RobotoBR"/>
              </a:rPr>
              <a:t>A língua apresenta variações relacionadas a algumas circunstâncias ligadas aos falantes que resultam em diferentes falares, chamados de </a:t>
            </a:r>
            <a:r>
              <a:rPr lang="pt-BR" sz="2800" b="1" spc="-1" dirty="0">
                <a:solidFill>
                  <a:srgbClr val="000000"/>
                </a:solidFill>
                <a:latin typeface="RobotoBR"/>
              </a:rPr>
              <a:t>variedades linguísticas</a:t>
            </a:r>
            <a:r>
              <a:rPr lang="pt-BR" sz="2800" spc="-1" dirty="0">
                <a:solidFill>
                  <a:srgbClr val="000000"/>
                </a:solidFill>
                <a:latin typeface="RobotoBR"/>
              </a:rPr>
              <a:t>.</a:t>
            </a:r>
          </a:p>
          <a:p>
            <a:r>
              <a:rPr lang="pt-BR" sz="2800" spc="-1" dirty="0">
                <a:solidFill>
                  <a:srgbClr val="000000"/>
                </a:solidFill>
                <a:latin typeface="RobotoBR"/>
              </a:rPr>
              <a:t>Quando tratamos de aspectos da variação linguística ligados a questões como grau de escolaridade, faixa etária, nível econômico, profissão, ambiente e convívio social relacionados ao perfil do falante, estamos nos referindo à </a:t>
            </a:r>
            <a:r>
              <a:rPr lang="pt-BR" sz="2800" b="1" spc="-1" dirty="0">
                <a:solidFill>
                  <a:srgbClr val="000000"/>
                </a:solidFill>
                <a:latin typeface="RobotoBR"/>
              </a:rPr>
              <a:t>variedade social </a:t>
            </a:r>
            <a:r>
              <a:rPr lang="pt-BR" sz="2800" spc="-1" dirty="0">
                <a:solidFill>
                  <a:srgbClr val="000000"/>
                </a:solidFill>
                <a:latin typeface="RobotoBR"/>
              </a:rPr>
              <a:t>ou </a:t>
            </a:r>
            <a:r>
              <a:rPr lang="pt-BR" sz="2800" b="1" spc="-1" dirty="0">
                <a:solidFill>
                  <a:srgbClr val="000000"/>
                </a:solidFill>
                <a:latin typeface="RobotoBR"/>
              </a:rPr>
              <a:t>sociocultural</a:t>
            </a:r>
            <a:r>
              <a:rPr lang="pt-BR" sz="2800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800" spc="-1" dirty="0"/>
          </a:p>
          <a:p>
            <a:endParaRPr lang="pt-BR" sz="2800" b="1" spc="-1" dirty="0">
              <a:solidFill>
                <a:srgbClr val="000000"/>
              </a:solidFill>
              <a:latin typeface="RobotoBR"/>
            </a:endParaRPr>
          </a:p>
          <a:p>
            <a:endParaRPr lang="en-US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35177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080" y="400322"/>
            <a:ext cx="10515240" cy="1325160"/>
          </a:xfrm>
          <a:solidFill>
            <a:srgbClr val="ED7D31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Calibri"/>
                <a:cs typeface="Calibri"/>
              </a:rPr>
              <a:t>Biografia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/>
          </p:nvPr>
        </p:nvSpPr>
        <p:spPr>
          <a:xfrm>
            <a:off x="838080" y="2046371"/>
            <a:ext cx="10515240" cy="3739926"/>
          </a:xfrm>
        </p:spPr>
        <p:txBody>
          <a:bodyPr>
            <a:normAutofit lnSpcReduction="10000"/>
          </a:bodyPr>
          <a:lstStyle/>
          <a:p>
            <a:pPr indent="-22824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pt-BR" spc="-1" dirty="0">
              <a:solidFill>
                <a:srgbClr val="000000"/>
              </a:solidFill>
              <a:latin typeface="RobotoBR"/>
            </a:endParaRPr>
          </a:p>
          <a:p>
            <a:pPr indent="-22824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spc="-1" dirty="0">
                <a:solidFill>
                  <a:srgbClr val="000000"/>
                </a:solidFill>
                <a:latin typeface="RobotoBR"/>
              </a:rPr>
              <a:t>A palavra vem do grego: </a:t>
            </a:r>
            <a:r>
              <a:rPr lang="pt-BR" sz="2800" b="1" spc="-1" dirty="0" err="1">
                <a:solidFill>
                  <a:srgbClr val="000000"/>
                </a:solidFill>
                <a:latin typeface="RobotoBR"/>
              </a:rPr>
              <a:t>bio</a:t>
            </a:r>
            <a:r>
              <a:rPr lang="pt-BR" sz="2800" b="1" spc="-1" dirty="0">
                <a:solidFill>
                  <a:srgbClr val="000000"/>
                </a:solidFill>
                <a:latin typeface="RobotoBR"/>
              </a:rPr>
              <a:t> </a:t>
            </a:r>
            <a:r>
              <a:rPr lang="pt-BR" sz="2800" spc="-1" dirty="0">
                <a:solidFill>
                  <a:srgbClr val="000000"/>
                </a:solidFill>
                <a:latin typeface="RobotoBR"/>
              </a:rPr>
              <a:t>(vida) + </a:t>
            </a:r>
            <a:r>
              <a:rPr lang="pt-BR" sz="2800" b="1" spc="-1" dirty="0">
                <a:solidFill>
                  <a:srgbClr val="000000"/>
                </a:solidFill>
                <a:latin typeface="RobotoBR"/>
              </a:rPr>
              <a:t>grafia </a:t>
            </a:r>
            <a:r>
              <a:rPr lang="pt-BR" sz="2800" spc="-1" dirty="0">
                <a:solidFill>
                  <a:srgbClr val="000000"/>
                </a:solidFill>
                <a:latin typeface="RobotoBR"/>
              </a:rPr>
              <a:t>(escrita).</a:t>
            </a:r>
            <a:endParaRPr lang="pt-BR" sz="2800" spc="-1" dirty="0">
              <a:solidFill>
                <a:srgbClr val="000000"/>
              </a:solidFill>
              <a:latin typeface="Calibri"/>
            </a:endParaRPr>
          </a:p>
          <a:p>
            <a:pPr indent="-22824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spc="-1" dirty="0">
                <a:solidFill>
                  <a:srgbClr val="000000"/>
                </a:solidFill>
                <a:latin typeface="RobotoBR"/>
              </a:rPr>
              <a:t>Os escritos biográficos são registros sobre a vida de alguém. As biografias estão entre os gêneros “do relatar”, assim como ocorre com os relatos autobiográficos.</a:t>
            </a:r>
            <a:endParaRPr lang="pt-BR" sz="2800" spc="-1" dirty="0">
              <a:solidFill>
                <a:srgbClr val="000000"/>
              </a:solidFill>
              <a:latin typeface="Calibri"/>
            </a:endParaRPr>
          </a:p>
          <a:p>
            <a:pPr indent="-22824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spc="-1" dirty="0">
                <a:solidFill>
                  <a:srgbClr val="000000"/>
                </a:solidFill>
                <a:latin typeface="RobotoBR"/>
              </a:rPr>
              <a:t>A autobiografia é narrada em 1</a:t>
            </a:r>
            <a:r>
              <a:rPr lang="pt-BR" sz="2800" u="sng" spc="-1" baseline="30000" dirty="0">
                <a:solidFill>
                  <a:srgbClr val="000000"/>
                </a:solidFill>
                <a:latin typeface="RobotoBR"/>
              </a:rPr>
              <a:t>a</a:t>
            </a:r>
            <a:r>
              <a:rPr lang="pt-BR" sz="2800" spc="-1" dirty="0">
                <a:solidFill>
                  <a:srgbClr val="000000"/>
                </a:solidFill>
                <a:latin typeface="RobotoBR"/>
              </a:rPr>
              <a:t> pessoa, ou seja, por quem viveu os acontecimentos. Já a biografia é narrada em 3</a:t>
            </a:r>
            <a:r>
              <a:rPr lang="pt-BR" sz="2800" u="sng" spc="-1" baseline="30000" dirty="0">
                <a:solidFill>
                  <a:srgbClr val="000000"/>
                </a:solidFill>
                <a:latin typeface="RobotoBR"/>
              </a:rPr>
              <a:t>a</a:t>
            </a:r>
            <a:r>
              <a:rPr lang="pt-BR" sz="2800" spc="-1" dirty="0">
                <a:solidFill>
                  <a:srgbClr val="000000"/>
                </a:solidFill>
                <a:latin typeface="RobotoBR"/>
              </a:rPr>
              <a:t> pessoa, ou seja, por uma pessoa ou por um grupo de pessoas que conta fatos sobre a vida do biografado.</a:t>
            </a:r>
          </a:p>
          <a:p>
            <a:pPr indent="-22824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pt-BR" sz="2400" spc="-1" dirty="0">
              <a:solidFill>
                <a:srgbClr val="000000"/>
              </a:solidFill>
              <a:latin typeface="Calibri"/>
            </a:endParaRPr>
          </a:p>
          <a:p>
            <a:endParaRPr lang="en-US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40363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2"/>
            </a:solidFill>
          </a:ln>
        </p:spPr>
        <p:txBody>
          <a:bodyPr/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Biografia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/>
          </p:nvPr>
        </p:nvSpPr>
        <p:spPr>
          <a:xfrm>
            <a:off x="838080" y="2275707"/>
            <a:ext cx="10515240" cy="3528234"/>
          </a:xfrm>
        </p:spPr>
        <p:txBody>
          <a:bodyPr/>
          <a:lstStyle/>
          <a:p>
            <a:pPr indent="-22824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spc="-1" dirty="0">
                <a:solidFill>
                  <a:srgbClr val="000000"/>
                </a:solidFill>
                <a:latin typeface="RobotoBR"/>
              </a:rPr>
              <a:t>O gênero </a:t>
            </a:r>
            <a:r>
              <a:rPr lang="pt-BR" sz="2800" b="1" spc="-1" dirty="0">
                <a:solidFill>
                  <a:srgbClr val="000000"/>
                </a:solidFill>
                <a:latin typeface="RobotoBR"/>
              </a:rPr>
              <a:t>biografia </a:t>
            </a:r>
            <a:r>
              <a:rPr lang="pt-BR" sz="2800" spc="-1" dirty="0">
                <a:solidFill>
                  <a:srgbClr val="000000"/>
                </a:solidFill>
                <a:latin typeface="RobotoBR"/>
              </a:rPr>
              <a:t>pontua os fatos baseados nas lembranças do biografado, mas precisa, ao mesmo tempo, ser fiel à verdade.</a:t>
            </a:r>
            <a:endParaRPr lang="pt-BR" sz="2800" spc="-1" dirty="0">
              <a:solidFill>
                <a:srgbClr val="000000"/>
              </a:solidFill>
              <a:latin typeface="Calibri"/>
            </a:endParaRPr>
          </a:p>
          <a:p>
            <a:pPr indent="-22824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spc="-1" dirty="0">
                <a:solidFill>
                  <a:srgbClr val="000000"/>
                </a:solidFill>
                <a:latin typeface="RobotoBR"/>
              </a:rPr>
              <a:t>É papel do biógrafo assumir algumas ações em busca desse objetivo. Ele precisa fazer um trabalho de pesquisa rigoroso, recolher informações de diversas fontes, juntar materiais (documentos, fotos, cartas, declarações etc.) e publicá-los no livro, dando ao texto, na medida do possível, um caráter documental.</a:t>
            </a:r>
            <a:endParaRPr lang="pt-BR" sz="2800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5-Point Star 4"/>
          <p:cNvSpPr/>
          <p:nvPr/>
        </p:nvSpPr>
        <p:spPr>
          <a:xfrm>
            <a:off x="10035802" y="5063012"/>
            <a:ext cx="758417" cy="705647"/>
          </a:xfrm>
          <a:prstGeom prst="star5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8390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RobotoBR"/>
              </a:rPr>
              <a:t>Infográfico</a:t>
            </a:r>
            <a:endParaRPr lang="pt-BR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9" name="TextShape 2"/>
          <p:cNvSpPr txBox="1"/>
          <p:nvPr/>
        </p:nvSpPr>
        <p:spPr>
          <a:xfrm>
            <a:off x="838080" y="1825560"/>
            <a:ext cx="10515240" cy="4889276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No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infográfico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, assim como ocorre em outros gêneros textuais, aparecem sequências textuais, ou seja, sequências específicas de enunciados formados por palavras, construções de frases, uso de verbos, relações lógicas etc. 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Sequência narrativa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: menos comum de ser encontrada em infográficos, tem como objetivo contar, relatar, narrar fatos, acontecimentos, a ocorrência de ações. Esse tipo de enunciado tem, em geral, a presença de um verbo no passado e é indicativo de ação localizada no tempo e no espaço.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rgbClr val="ED7D31"/>
            </a:solidFill>
          </a:ln>
        </p:spPr>
        <p:txBody>
          <a:bodyPr/>
          <a:lstStyle/>
          <a:p>
            <a:pPr algn="ctr"/>
            <a:r>
              <a:rPr lang="en-US" dirty="0"/>
              <a:t>Infográfico</a:t>
            </a: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740780" y="1799408"/>
            <a:ext cx="10653118" cy="4495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228240"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pc="-1" dirty="0">
                <a:solidFill>
                  <a:srgbClr val="000000"/>
                </a:solidFill>
                <a:latin typeface="RobotoBR"/>
              </a:rPr>
              <a:t>Sequência injuntiva</a:t>
            </a:r>
            <a:r>
              <a:rPr lang="pt-BR" sz="2400" spc="-1" dirty="0">
                <a:solidFill>
                  <a:srgbClr val="000000"/>
                </a:solidFill>
                <a:latin typeface="RobotoBR"/>
              </a:rPr>
              <a:t>: tem como objetivo dizer uma ação que se deseja realizar, indicando como se deve executá-la e buscando levar o outro a fazê-la.</a:t>
            </a:r>
            <a:endParaRPr lang="pt-BR" sz="2400" spc="-1" dirty="0">
              <a:solidFill>
                <a:srgbClr val="000000"/>
              </a:solidFill>
              <a:latin typeface="Calibri"/>
            </a:endParaRPr>
          </a:p>
          <a:p>
            <a:pPr lvl="1" indent="-228240"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pc="-1" dirty="0">
                <a:solidFill>
                  <a:srgbClr val="000000"/>
                </a:solidFill>
                <a:latin typeface="RobotoBR"/>
              </a:rPr>
              <a:t>Sequência expositiva</a:t>
            </a:r>
            <a:r>
              <a:rPr lang="pt-BR" sz="2400" spc="-1" dirty="0">
                <a:solidFill>
                  <a:srgbClr val="000000"/>
                </a:solidFill>
                <a:latin typeface="RobotoBR"/>
              </a:rPr>
              <a:t>: tem como objetivo expor informações e predominam trechos em que se analisa um objeto ou explicações explícitas sobre ele. Em geral, nesse tipo de enunciado aparece um sujeito, um predicado com verbo favorável a contextos de conceituação (ser, ter, conter, consistir, compreender etc.) usado para explicar um fenômeno ou um objeto, identificando-o ou estabelecendo ligação entre as partes dele. É comum que contenha trechos analíticos (em que ocorre divisão de um objeto em partes para ser analisado).</a:t>
            </a:r>
            <a:endParaRPr lang="pt-BR" sz="2400" spc="-1" dirty="0">
              <a:solidFill>
                <a:srgbClr val="000000"/>
              </a:solidFill>
              <a:latin typeface="Calibri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9058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Espaço Reservado para Conteúdo 4"/>
          <p:cNvPicPr/>
          <p:nvPr/>
        </p:nvPicPr>
        <p:blipFill>
          <a:blip r:embed="rId2"/>
          <a:stretch/>
        </p:blipFill>
        <p:spPr>
          <a:xfrm>
            <a:off x="723142" y="1534781"/>
            <a:ext cx="11468858" cy="5063012"/>
          </a:xfrm>
          <a:prstGeom prst="rect">
            <a:avLst/>
          </a:prstGeom>
          <a:ln>
            <a:noFill/>
          </a:ln>
        </p:spPr>
      </p:pic>
      <p:sp>
        <p:nvSpPr>
          <p:cNvPr id="322" name="Line 2"/>
          <p:cNvSpPr/>
          <p:nvPr/>
        </p:nvSpPr>
        <p:spPr>
          <a:xfrm>
            <a:off x="3551400" y="1396800"/>
            <a:ext cx="4982760" cy="36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23" name="TextShape 3"/>
          <p:cNvSpPr txBox="1"/>
          <p:nvPr/>
        </p:nvSpPr>
        <p:spPr>
          <a:xfrm>
            <a:off x="772887" y="554766"/>
            <a:ext cx="11139480" cy="9302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Infográfico</a:t>
            </a: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Espaço Reservado para Conteúdo 5"/>
          <p:cNvPicPr/>
          <p:nvPr/>
        </p:nvPicPr>
        <p:blipFill>
          <a:blip r:embed="rId2"/>
          <a:stretch/>
        </p:blipFill>
        <p:spPr>
          <a:xfrm>
            <a:off x="3245321" y="829134"/>
            <a:ext cx="8946679" cy="6028866"/>
          </a:xfrm>
          <a:prstGeom prst="rect">
            <a:avLst/>
          </a:prstGeom>
          <a:ln>
            <a:noFill/>
          </a:ln>
        </p:spPr>
      </p:pic>
      <p:sp>
        <p:nvSpPr>
          <p:cNvPr id="325" name="CustomShape 1"/>
          <p:cNvSpPr/>
          <p:nvPr/>
        </p:nvSpPr>
        <p:spPr>
          <a:xfrm>
            <a:off x="0" y="0"/>
            <a:ext cx="2013120" cy="685764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26" name="TextShape 2"/>
          <p:cNvSpPr txBox="1"/>
          <p:nvPr/>
        </p:nvSpPr>
        <p:spPr>
          <a:xfrm>
            <a:off x="375510" y="2074320"/>
            <a:ext cx="2751840" cy="2709000"/>
          </a:xfrm>
          <a:prstGeom prst="rect">
            <a:avLst/>
          </a:prstGeom>
          <a:solidFill>
            <a:srgbClr val="262626"/>
          </a:solidFill>
          <a:ln w="174600">
            <a:solidFill>
              <a:srgbClr val="262626"/>
            </a:solidFill>
            <a:round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RobotoBR"/>
              </a:rPr>
              <a:t>Carta pessoal</a:t>
            </a:r>
            <a:endParaRPr lang="pt-BR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1236</Words>
  <Application>Microsoft Office PowerPoint</Application>
  <PresentationFormat>Widescreen</PresentationFormat>
  <Paragraphs>73</Paragraphs>
  <Slides>17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RobotoBR</vt:lpstr>
      <vt:lpstr>Tema do Office</vt:lpstr>
      <vt:lpstr>Apresentação do PowerPoint</vt:lpstr>
      <vt:lpstr>Apresentação do PowerPoint</vt:lpstr>
      <vt:lpstr>Apresentação do PowerPoint</vt:lpstr>
      <vt:lpstr>    Adjunto adverbial: tipos </vt:lpstr>
      <vt:lpstr>Apresentação do PowerPoint</vt:lpstr>
      <vt:lpstr>Aposto</vt:lpstr>
      <vt:lpstr>Apresentação do PowerPoint</vt:lpstr>
      <vt:lpstr>Apresentação do PowerPoint</vt:lpstr>
      <vt:lpstr>Apresentação do PowerPoint</vt:lpstr>
      <vt:lpstr>Composição de uma orquestra</vt:lpstr>
      <vt:lpstr>Argumentação e variedades linguísticas</vt:lpstr>
      <vt:lpstr>Biografia</vt:lpstr>
      <vt:lpstr>Biografia</vt:lpstr>
      <vt:lpstr>Apresentação do PowerPoint</vt:lpstr>
      <vt:lpstr>Infográfico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 Paulo Bortoluci</dc:creator>
  <cp:lastModifiedBy>João Paulo Bortoluci</cp:lastModifiedBy>
  <cp:revision>1</cp:revision>
  <dcterms:created xsi:type="dcterms:W3CDTF">2020-04-03T14:18:33Z</dcterms:created>
  <dcterms:modified xsi:type="dcterms:W3CDTF">2020-04-03T14:21:07Z</dcterms:modified>
</cp:coreProperties>
</file>