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2"/>
  </p:notesMasterIdLst>
  <p:handoutMasterIdLst>
    <p:handoutMasterId r:id="rId13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339" r:id="rId10"/>
    <p:sldId id="265" r:id="rId11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árita Ferrari Negromonte" initials="CFN" lastIdx="23" clrIdx="0"/>
  <p:cmAuthor id="1" name="Lilian Semenichin Nogueira" initials="LSN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14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1B30B-2225-EA45-B39E-B9DC7ABECA44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10D2B-5BD9-EE4A-B8AE-647A28D5B0A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288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8C0767-9ACD-9E4D-8975-C877B89DBC0E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01688"/>
            <a:ext cx="71278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365E3-3579-8D45-9317-BFAD6A7659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795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lstStyle/>
          <a:p>
            <a:pPr algn="ctr">
              <a:lnSpc>
                <a:spcPct val="90000"/>
              </a:lnSpc>
            </a:pPr>
            <a:r>
              <a:rPr lang="pt-BR" sz="6000" b="0" strike="noStrike" spc="-1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lang="pt-B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 lang="pt-B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317F53EF-53EF-4A2A-BA3E-7770059BCDAE}" type="slidenum">
              <a:rPr lang="pt-BR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Clique para editar os estilos de texto Mestres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Segundo nível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Terceiro nível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Quarto nível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Quinto nível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endParaRPr lang="pt-B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F4DFB3FF-B180-4024-AF31-5F20A5AEABEF}" type="slidenum">
              <a:rPr lang="pt-BR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63000">
              <a:schemeClr val="accent2"/>
            </a:gs>
            <a:gs pos="30000">
              <a:schemeClr val="accent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1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o termo da oração que acompanha um substantivo, especificando ou delimitando seu significado, dando-lhe um sentido mais preciso. Pode ser expresso por: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Adjetivo: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“parece que ela foi feita de pérola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líquida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.”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Locução adjetiva: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“beijou o chão e lhe estendeu um assento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de brocado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...”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Artigo: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“Ela é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o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sol e tem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o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céu por morada.”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;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“em cada parte de seu corpo existe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uma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lua.”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Pronome adjetivo: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“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Senhora, a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minha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razão foi sequestrada no momento em que a vi.”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(possessivo);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“Não digo mais do que disse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certo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poeta em sua poesia”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(indefinido);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“Ó </a:t>
            </a:r>
            <a:r>
              <a:rPr lang="pt-BR" sz="2400" b="0" strike="noStrike" spc="-1" dirty="0" err="1">
                <a:solidFill>
                  <a:srgbClr val="808080"/>
                </a:solidFill>
                <a:latin typeface="RobotoBR"/>
              </a:rPr>
              <a:t>Abū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 </a:t>
            </a:r>
            <a:r>
              <a:rPr lang="pt-BR" sz="2400" b="0" strike="noStrike" spc="-1" dirty="0" err="1">
                <a:solidFill>
                  <a:srgbClr val="808080"/>
                </a:solidFill>
                <a:latin typeface="RobotoBR"/>
              </a:rPr>
              <a:t>Alhasan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, de onde você conhece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esse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rapaz?”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(demonstrativo).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Numeral: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“eis que surgiram, provenientes do mercado,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dez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servas...”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Adjunto adnominal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321480" y="320040"/>
            <a:ext cx="11548440" cy="6217560"/>
          </a:xfrm>
          <a:prstGeom prst="rect">
            <a:avLst/>
          </a:prstGeom>
          <a:noFill/>
          <a:ln w="127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1" name="Line 2"/>
          <p:cNvSpPr/>
          <p:nvPr/>
        </p:nvSpPr>
        <p:spPr>
          <a:xfrm>
            <a:off x="4654080" y="2057400"/>
            <a:ext cx="360" cy="2743200"/>
          </a:xfrm>
          <a:prstGeom prst="line">
            <a:avLst/>
          </a:prstGeom>
          <a:ln w="1908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3" name="TextShape 4"/>
          <p:cNvSpPr txBox="1"/>
          <p:nvPr/>
        </p:nvSpPr>
        <p:spPr>
          <a:xfrm>
            <a:off x="838080" y="963720"/>
            <a:ext cx="3494160" cy="49298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Ao encontro </a:t>
            </a:r>
            <a:r>
              <a:rPr lang="pt-BR" sz="4400" b="1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d</a:t>
            </a:r>
            <a:r>
              <a:rPr lang="pt-BR" sz="4400" b="1" strike="noStrike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e</a:t>
            </a:r>
            <a:r>
              <a:rPr lang="pt-BR" sz="4400" b="1" i="1" strike="noStrike" spc="-1" dirty="0">
                <a:solidFill>
                  <a:schemeClr val="bg2">
                    <a:lumMod val="25000"/>
                  </a:schemeClr>
                </a:solidFill>
                <a:latin typeface="RobotoBR"/>
              </a:rPr>
              <a:t> </a:t>
            </a: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× </a:t>
            </a:r>
            <a:r>
              <a:rPr lang="pt-BR" sz="4400" b="1" strike="noStrike" spc="-1" dirty="0">
                <a:solidFill>
                  <a:srgbClr val="3B3838"/>
                </a:solidFill>
                <a:latin typeface="RobotoBR"/>
              </a:rPr>
              <a:t>De encontro </a:t>
            </a:r>
            <a:r>
              <a:rPr lang="pt-BR" sz="4400" b="1" spc="-1" dirty="0">
                <a:solidFill>
                  <a:srgbClr val="3B3838"/>
                </a:solidFill>
                <a:latin typeface="RobotoBR"/>
              </a:rPr>
              <a:t>a</a:t>
            </a:r>
            <a:endParaRPr lang="pt-BR" sz="4400" b="0" strike="noStrike" spc="-1" dirty="0">
              <a:solidFill>
                <a:srgbClr val="3B3838"/>
              </a:solidFill>
              <a:latin typeface="Calibri"/>
            </a:endParaRPr>
          </a:p>
        </p:txBody>
      </p:sp>
      <p:sp>
        <p:nvSpPr>
          <p:cNvPr id="174" name="TextShape 5"/>
          <p:cNvSpPr txBox="1"/>
          <p:nvPr/>
        </p:nvSpPr>
        <p:spPr>
          <a:xfrm>
            <a:off x="4975920" y="529235"/>
            <a:ext cx="6377400" cy="5927429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expressões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ao encontro de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de encontro 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têm sentidos opostos. Observe: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Ao encontro de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uma expressão usada para indicar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concordância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Significa “estar de acordo com”, “em favor de”, “ser favorável a”, “em direção a”.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457200">
              <a:lnSpc>
                <a:spcPct val="90000"/>
              </a:lnSpc>
              <a:spcBef>
                <a:spcPts val="499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800460" lvl="1" indent="-3429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ü"/>
            </a:pP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 encontro 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por sua vez, é usada para indicar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discordância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 Significa “em desacordo com”, “em sentido contrário a”, “em oposição a”, “contra”.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Line 6"/>
          <p:cNvSpPr/>
          <p:nvPr/>
        </p:nvSpPr>
        <p:spPr>
          <a:xfrm>
            <a:off x="4654080" y="2173320"/>
            <a:ext cx="360" cy="242496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7" name="CustomShape 2"/>
          <p:cNvSpPr/>
          <p:nvPr/>
        </p:nvSpPr>
        <p:spPr>
          <a:xfrm>
            <a:off x="4654440" y="0"/>
            <a:ext cx="141840" cy="685764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78" name="Group 3"/>
          <p:cNvGrpSpPr/>
          <p:nvPr/>
        </p:nvGrpSpPr>
        <p:grpSpPr>
          <a:xfrm>
            <a:off x="4815068" y="680759"/>
            <a:ext cx="7376932" cy="5566320"/>
            <a:chOff x="5459400" y="645480"/>
            <a:chExt cx="6089400" cy="5566320"/>
          </a:xfrm>
        </p:grpSpPr>
        <p:sp>
          <p:nvSpPr>
            <p:cNvPr id="180" name="CustomShape 5"/>
            <p:cNvSpPr/>
            <p:nvPr/>
          </p:nvSpPr>
          <p:spPr>
            <a:xfrm>
              <a:off x="5459400" y="645480"/>
              <a:ext cx="6089400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7480" tIns="87480" rIns="87480" bIns="87480"/>
            <a:lstStyle/>
            <a:p>
              <a:pPr marL="342900" indent="-342900">
                <a:lnSpc>
                  <a:spcPct val="90000"/>
                </a:lnSpc>
                <a:spcAft>
                  <a:spcPts val="805"/>
                </a:spcAft>
                <a:buFont typeface="Arial"/>
                <a:buChar char="•"/>
              </a:pPr>
              <a:r>
                <a:rPr lang="pt-BR" sz="2800" b="0" strike="noStrike" spc="-1" dirty="0">
                  <a:solidFill>
                    <a:srgbClr val="000000"/>
                  </a:solidFill>
                  <a:latin typeface="Calibri"/>
                </a:rPr>
                <a:t>Aquele que comunica, que produz enunciados, é o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Calibri"/>
                </a:rPr>
                <a:t>enunciador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Calibri"/>
                </a:rPr>
                <a:t>, e aquele para o qual um enunciado é dirigido é o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Calibri"/>
                </a:rPr>
                <a:t>enunciatário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Calibri"/>
                </a:rPr>
                <a:t>.</a:t>
              </a:r>
              <a:endParaRPr lang="pt-BR" sz="2800" b="0" strike="noStrike" spc="-1" dirty="0">
                <a:latin typeface="Arial"/>
              </a:endParaRPr>
            </a:p>
          </p:txBody>
        </p:sp>
        <p:sp>
          <p:nvSpPr>
            <p:cNvPr id="181" name="Line 6"/>
            <p:cNvSpPr/>
            <p:nvPr/>
          </p:nvSpPr>
          <p:spPr>
            <a:xfrm>
              <a:off x="5459400" y="2500920"/>
              <a:ext cx="6089400" cy="360"/>
            </a:xfrm>
            <a:prstGeom prst="line">
              <a:avLst/>
            </a:prstGeom>
            <a:ln>
              <a:solidFill>
                <a:schemeClr val="accent2">
                  <a:hueOff val="-727682"/>
                  <a:satOff val="-41964"/>
                  <a:lumOff val="4314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2" name="CustomShape 7"/>
            <p:cNvSpPr/>
            <p:nvPr/>
          </p:nvSpPr>
          <p:spPr>
            <a:xfrm>
              <a:off x="5459400" y="2501280"/>
              <a:ext cx="6089400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7480" tIns="87480" rIns="87480" bIns="87480"/>
            <a:lstStyle/>
            <a:p>
              <a:pPr marL="342900" indent="-342900">
                <a:lnSpc>
                  <a:spcPct val="90000"/>
                </a:lnSpc>
                <a:spcAft>
                  <a:spcPts val="805"/>
                </a:spcAft>
                <a:buFont typeface="Arial"/>
                <a:buChar char="•"/>
              </a:pPr>
              <a:r>
                <a:rPr lang="pt-BR" sz="2800" b="0" strike="noStrike" spc="-1" dirty="0">
                  <a:solidFill>
                    <a:srgbClr val="000000"/>
                  </a:solidFill>
                  <a:latin typeface="Calibri"/>
                </a:rPr>
                <a:t>À atividade interacional por meio da qual um enunciador utiliza a língua para produzir enunciados se dá o nome de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Calibri"/>
                </a:rPr>
                <a:t>enunciação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Calibri"/>
                </a:rPr>
                <a:t>.</a:t>
              </a:r>
              <a:endParaRPr lang="pt-BR" sz="2800" b="0" strike="noStrike" spc="-1" dirty="0">
                <a:latin typeface="Arial"/>
              </a:endParaRPr>
            </a:p>
          </p:txBody>
        </p:sp>
        <p:sp>
          <p:nvSpPr>
            <p:cNvPr id="183" name="Line 8"/>
            <p:cNvSpPr/>
            <p:nvPr/>
          </p:nvSpPr>
          <p:spPr>
            <a:xfrm>
              <a:off x="5459400" y="4356720"/>
              <a:ext cx="6089400" cy="360"/>
            </a:xfrm>
            <a:prstGeom prst="line">
              <a:avLst/>
            </a:prstGeom>
            <a:ln>
              <a:solidFill>
                <a:schemeClr val="accent2">
                  <a:hueOff val="-1455363"/>
                  <a:satOff val="-83928"/>
                  <a:lumOff val="8628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4" name="CustomShape 9"/>
            <p:cNvSpPr/>
            <p:nvPr/>
          </p:nvSpPr>
          <p:spPr>
            <a:xfrm>
              <a:off x="5459400" y="4356720"/>
              <a:ext cx="6089400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87480" tIns="87480" rIns="87480" bIns="87480"/>
            <a:lstStyle/>
            <a:p>
              <a:pPr marL="342900" indent="-342900">
                <a:lnSpc>
                  <a:spcPct val="90000"/>
                </a:lnSpc>
                <a:spcAft>
                  <a:spcPts val="805"/>
                </a:spcAft>
                <a:buFont typeface="Arial"/>
                <a:buChar char="•"/>
              </a:pPr>
              <a:r>
                <a:rPr lang="pt-BR" sz="2800" b="0" strike="noStrike" spc="-1" dirty="0">
                  <a:solidFill>
                    <a:srgbClr val="000000"/>
                  </a:solidFill>
                  <a:latin typeface="Calibri"/>
                </a:rPr>
                <a:t>Ao produzir enunciados, o enunciador costuma levar em conta com quem fala e em que contexto, adequando-se às situações comunicativas, aos valores e normas sociais vigentes e aos conhecimentos compartilhados.</a:t>
              </a:r>
              <a:endParaRPr lang="pt-BR" sz="2800" b="0" strike="noStrike" spc="-1" dirty="0">
                <a:latin typeface="Arial"/>
              </a:endParaRPr>
            </a:p>
          </p:txBody>
        </p:sp>
      </p:grpSp>
      <p:grpSp>
        <p:nvGrpSpPr>
          <p:cNvPr id="185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186" name="CustomShape 11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" name="TextShape 12"/>
          <p:cNvSpPr txBox="1"/>
          <p:nvPr/>
        </p:nvSpPr>
        <p:spPr>
          <a:xfrm>
            <a:off x="670229" y="811080"/>
            <a:ext cx="3703899" cy="5402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Enunciação,</a:t>
            </a:r>
          </a:p>
          <a:p>
            <a:pPr algn="ctr"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enunciador e</a:t>
            </a:r>
          </a:p>
          <a:p>
            <a:pPr algn="ctr"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enunciatário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0" name="Imagem 7"/>
          <p:cNvPicPr/>
          <p:nvPr/>
        </p:nvPicPr>
        <p:blipFill>
          <a:blip r:embed="rId2"/>
          <a:srcRect t="5092" b="1541"/>
          <a:stretch/>
        </p:blipFill>
        <p:spPr>
          <a:xfrm>
            <a:off x="670229" y="2469762"/>
            <a:ext cx="10547293" cy="4388238"/>
          </a:xfrm>
          <a:prstGeom prst="rect">
            <a:avLst/>
          </a:prstGeom>
          <a:ln>
            <a:noFill/>
          </a:ln>
        </p:spPr>
      </p:pic>
      <p:sp>
        <p:nvSpPr>
          <p:cNvPr id="192" name="TextShape 4"/>
          <p:cNvSpPr txBox="1"/>
          <p:nvPr/>
        </p:nvSpPr>
        <p:spPr>
          <a:xfrm>
            <a:off x="979009" y="1323086"/>
            <a:ext cx="10802917" cy="1566389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3260" indent="-342900">
              <a:lnSpc>
                <a:spcPct val="90000"/>
              </a:lnSpc>
              <a:spcBef>
                <a:spcPts val="1001"/>
              </a:spcBef>
              <a:buFont typeface="Arial"/>
              <a:buChar char="•"/>
            </a:pPr>
            <a:r>
              <a:rPr lang="pt-BR" sz="2800" b="0" strike="noStrike" spc="-1" dirty="0">
                <a:latin typeface="RobotoBR"/>
              </a:rPr>
              <a:t>Algumas palavras constituem recursos linguísticos que servem para conectar ou destacar a ideia de passagem de situações contrastantes no interior da narrativa.</a:t>
            </a:r>
            <a:endParaRPr lang="pt-BR" sz="2800" b="0" strike="noStrike" spc="-1" dirty="0">
              <a:latin typeface="Calibri"/>
            </a:endParaRPr>
          </a:p>
        </p:txBody>
      </p:sp>
      <p:sp>
        <p:nvSpPr>
          <p:cNvPr id="193" name="TextShape 5"/>
          <p:cNvSpPr txBox="1"/>
          <p:nvPr/>
        </p:nvSpPr>
        <p:spPr>
          <a:xfrm>
            <a:off x="1034053" y="246974"/>
            <a:ext cx="9901267" cy="1068840"/>
          </a:xfrm>
          <a:prstGeom prst="rect">
            <a:avLst/>
          </a:prstGeom>
          <a:solidFill>
            <a:schemeClr val="accent2"/>
          </a:solidFill>
          <a:ln w="31680">
            <a:solidFill>
              <a:srgbClr val="ED7D31"/>
            </a:solidFill>
            <a:miter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RobotoBR"/>
              </a:rPr>
              <a:t>Conectores</a:t>
            </a:r>
            <a:endParaRPr lang="pt-BR" sz="4400" b="0" strike="noStrike" spc="-1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Shape 1"/>
          <p:cNvSpPr txBox="1"/>
          <p:nvPr/>
        </p:nvSpPr>
        <p:spPr>
          <a:xfrm>
            <a:off x="1022983" y="268114"/>
            <a:ext cx="10159264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Balés de repertório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5" name="TextShape 2"/>
          <p:cNvSpPr txBox="1"/>
          <p:nvPr/>
        </p:nvSpPr>
        <p:spPr>
          <a:xfrm>
            <a:off x="1269909" y="2222787"/>
            <a:ext cx="6719930" cy="382813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chamados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balés de repertório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são peças de balé clássico que contam uma história por meio da dança.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Foram escritos, montados e encenados pela primeira vez na época áurea do balé clássico, no século XVIII.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Bastante próximos das montagens originais, os balés de repertório ainda são encenados atualmente.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CustomShape 3"/>
          <p:cNvSpPr/>
          <p:nvPr/>
        </p:nvSpPr>
        <p:spPr>
          <a:xfrm flipH="1" flipV="1">
            <a:off x="911498" y="1696382"/>
            <a:ext cx="3275280" cy="4408200"/>
          </a:xfrm>
          <a:custGeom>
            <a:avLst/>
            <a:gdLst>
              <a:gd name="connsiteX0" fmla="*/ 8763 w 10002"/>
              <a:gd name="connsiteY0" fmla="*/ 0 h 10000"/>
              <a:gd name="connsiteX1" fmla="*/ 10002 w 10002"/>
              <a:gd name="connsiteY1" fmla="*/ 0 h 10000"/>
              <a:gd name="connsiteX2" fmla="*/ 10002 w 10002"/>
              <a:gd name="connsiteY2" fmla="*/ 10000 h 10000"/>
              <a:gd name="connsiteX3" fmla="*/ 2 w 10002"/>
              <a:gd name="connsiteY3" fmla="*/ 10000 h 10000"/>
              <a:gd name="connsiteX4" fmla="*/ 0 w 10002"/>
              <a:gd name="connsiteY4" fmla="*/ 9125 h 10000"/>
              <a:gd name="connsiteX5" fmla="*/ 8763 w 10002"/>
              <a:gd name="connsiteY5" fmla="*/ 9128 h 10000"/>
              <a:gd name="connsiteX6" fmla="*/ 8961 w 10002"/>
              <a:gd name="connsiteY6" fmla="*/ 9086 h 10000"/>
              <a:gd name="connsiteX7" fmla="*/ 8763 w 10002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cubicBezTo>
                  <a:pt x="8757" y="9087"/>
                  <a:pt x="8967" y="9127"/>
                  <a:pt x="8961" y="9086"/>
                </a:cubicBezTo>
                <a:lnTo>
                  <a:pt x="8763" y="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7" name="CustomShape 4"/>
          <p:cNvSpPr/>
          <p:nvPr/>
        </p:nvSpPr>
        <p:spPr>
          <a:xfrm>
            <a:off x="8028381" y="2232396"/>
            <a:ext cx="3274560" cy="4408200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98" name="Gráfico 5"/>
          <p:cNvPicPr/>
          <p:nvPr/>
        </p:nvPicPr>
        <p:blipFill>
          <a:blip r:embed="rId2"/>
          <a:stretch/>
        </p:blipFill>
        <p:spPr>
          <a:xfrm>
            <a:off x="8325720" y="3191400"/>
            <a:ext cx="2194200" cy="2194200"/>
          </a:xfrm>
          <a:prstGeom prst="rect">
            <a:avLst/>
          </a:prstGeom>
          <a:ln>
            <a:noFill/>
          </a:ln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extShape 1"/>
          <p:cNvSpPr txBox="1"/>
          <p:nvPr/>
        </p:nvSpPr>
        <p:spPr>
          <a:xfrm>
            <a:off x="649080" y="629280"/>
            <a:ext cx="6422400" cy="1676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As mil e uma </a:t>
            </a:r>
            <a:r>
              <a:rPr lang="pt-BR" sz="4400" b="1" spc="-1" dirty="0">
                <a:solidFill>
                  <a:srgbClr val="FFFFFF"/>
                </a:solidFill>
                <a:latin typeface="RobotoBR"/>
              </a:rPr>
              <a:t>n</a:t>
            </a: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oites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00" name="TextShape 2"/>
          <p:cNvSpPr txBox="1"/>
          <p:nvPr/>
        </p:nvSpPr>
        <p:spPr>
          <a:xfrm>
            <a:off x="476216" y="2297151"/>
            <a:ext cx="7037406" cy="441972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Livro das mil e uma noites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reflete a visão cultural de um povo, de uma época. Revela modos de se relacionar socialmente, costumes, vestimentas. A cena a seguir, por exemplo, mostra uma forma de cortesia e permite ao leitor conhecer até mesmo um item da mobília da época: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0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600" b="0" strike="noStrike" spc="-1" dirty="0">
                <a:solidFill>
                  <a:srgbClr val="808080"/>
                </a:solidFill>
                <a:latin typeface="RobotoBR"/>
              </a:rPr>
              <a:t>“Quando chegou à sua loja, </a:t>
            </a:r>
            <a:r>
              <a:rPr lang="pt-BR" sz="2600" b="0" strike="noStrike" spc="-1" dirty="0" err="1">
                <a:solidFill>
                  <a:srgbClr val="808080"/>
                </a:solidFill>
                <a:latin typeface="RobotoBR"/>
              </a:rPr>
              <a:t>Abū</a:t>
            </a:r>
            <a:r>
              <a:rPr lang="pt-BR" sz="2600" b="0" strike="noStrike" spc="-1" dirty="0">
                <a:solidFill>
                  <a:srgbClr val="808080"/>
                </a:solidFill>
                <a:latin typeface="RobotoBR"/>
              </a:rPr>
              <a:t> </a:t>
            </a:r>
            <a:r>
              <a:rPr lang="pt-BR" sz="2600" b="0" strike="noStrike" spc="-1" dirty="0" err="1">
                <a:solidFill>
                  <a:srgbClr val="808080"/>
                </a:solidFill>
                <a:latin typeface="RobotoBR"/>
              </a:rPr>
              <a:t>Alhasan</a:t>
            </a:r>
            <a:r>
              <a:rPr lang="pt-BR" sz="2600" b="0" strike="noStrike" spc="-1" dirty="0">
                <a:solidFill>
                  <a:srgbClr val="808080"/>
                </a:solidFill>
                <a:latin typeface="RobotoBR"/>
              </a:rPr>
              <a:t> ‘</a:t>
            </a:r>
            <a:r>
              <a:rPr lang="pt-BR" sz="2600" b="0" strike="noStrike" spc="-1" dirty="0" err="1">
                <a:solidFill>
                  <a:srgbClr val="808080"/>
                </a:solidFill>
                <a:latin typeface="RobotoBR"/>
              </a:rPr>
              <a:t>AlIī</a:t>
            </a:r>
            <a:r>
              <a:rPr lang="pt-BR" sz="2600" b="0" strike="noStrike" spc="-1" dirty="0">
                <a:solidFill>
                  <a:srgbClr val="808080"/>
                </a:solidFill>
                <a:latin typeface="RobotoBR"/>
              </a:rPr>
              <a:t> Bin </a:t>
            </a:r>
            <a:r>
              <a:rPr lang="pt-BR" sz="2600" b="0" strike="noStrike" spc="-1" dirty="0" err="1">
                <a:solidFill>
                  <a:srgbClr val="808080"/>
                </a:solidFill>
                <a:latin typeface="RobotoBR"/>
              </a:rPr>
              <a:t>Tāhir</a:t>
            </a:r>
            <a:r>
              <a:rPr lang="pt-BR" sz="2600" b="0" strike="noStrike" spc="-1" dirty="0">
                <a:solidFill>
                  <a:srgbClr val="808080"/>
                </a:solidFill>
                <a:latin typeface="RobotoBR"/>
              </a:rPr>
              <a:t> se colocou de pé diante dela, beijou o chão e lhe estendeu um assento de brocado enfeitado com ouro, propondo-se então a servi-la.”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CustomShape 3"/>
          <p:cNvSpPr/>
          <p:nvPr/>
        </p:nvSpPr>
        <p:spPr>
          <a:xfrm>
            <a:off x="7556400" y="0"/>
            <a:ext cx="4635720" cy="685764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2" name="CustomShape 4"/>
          <p:cNvSpPr/>
          <p:nvPr/>
        </p:nvSpPr>
        <p:spPr>
          <a:xfrm>
            <a:off x="8040960" y="484560"/>
            <a:ext cx="3666240" cy="57387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360">
            <a:solidFill>
              <a:srgbClr val="C8CACA"/>
            </a:solidFill>
          </a:ln>
          <a:effectLst>
            <a:outerShdw blurRad="57150" dist="19050" dir="5400000" algn="t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3" name="Gráfico 5"/>
          <p:cNvPicPr/>
          <p:nvPr/>
        </p:nvPicPr>
        <p:blipFill>
          <a:blip r:embed="rId2"/>
          <a:stretch/>
        </p:blipFill>
        <p:spPr>
          <a:xfrm>
            <a:off x="8388720" y="1938960"/>
            <a:ext cx="2979720" cy="2979720"/>
          </a:xfrm>
          <a:prstGeom prst="rect">
            <a:avLst/>
          </a:prstGeom>
          <a:ln>
            <a:noFill/>
          </a:ln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ED7D3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Narrativas de </a:t>
            </a:r>
            <a:r>
              <a:rPr lang="en-US" b="1" dirty="0" err="1">
                <a:solidFill>
                  <a:srgbClr val="FFFFFF"/>
                </a:solidFill>
              </a:rPr>
              <a:t>aventura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91093" cy="4895721"/>
          </a:xfrm>
        </p:spPr>
        <p:txBody>
          <a:bodyPr/>
          <a:lstStyle/>
          <a:p>
            <a:pPr marL="0" indent="0">
              <a:buNone/>
            </a:pPr>
            <a:endParaRPr lang="pt-BR" spc="-1" dirty="0">
              <a:solidFill>
                <a:srgbClr val="000000"/>
              </a:solidFill>
              <a:latin typeface="RobotoBR"/>
            </a:endParaRPr>
          </a:p>
          <a:p>
            <a:endParaRPr lang="pt-BR" sz="2400" spc="-1" dirty="0">
              <a:solidFill>
                <a:srgbClr val="000000"/>
              </a:solidFill>
              <a:latin typeface="RobotoBR"/>
            </a:endParaRPr>
          </a:p>
          <a:p>
            <a:endParaRPr lang="pt-BR" sz="2400" spc="-1" dirty="0">
              <a:solidFill>
                <a:srgbClr val="000000"/>
              </a:solidFill>
              <a:latin typeface="RobotoBR"/>
            </a:endParaRPr>
          </a:p>
          <a:p>
            <a:r>
              <a:rPr lang="pt-BR" sz="2400" spc="-1" dirty="0">
                <a:solidFill>
                  <a:srgbClr val="000000"/>
                </a:solidFill>
                <a:latin typeface="RobotoBR"/>
              </a:rPr>
              <a:t>Costumam apresentar uma série de situações em que as personagens lidam com o inesperado e enfrentam desafios e perigos.</a:t>
            </a:r>
          </a:p>
          <a:p>
            <a:r>
              <a:rPr lang="pt-BR" sz="2400" spc="-1" dirty="0">
                <a:solidFill>
                  <a:srgbClr val="000000"/>
                </a:solidFill>
                <a:latin typeface="RobotoBR"/>
              </a:rPr>
              <a:t>Em geral, os temas abordam experiências que as levam a lugares novos, nunca antes visitados, e ao contato com outras culturas.</a:t>
            </a:r>
          </a:p>
          <a:p>
            <a:r>
              <a:rPr lang="pt-BR" sz="2400" spc="-1" dirty="0">
                <a:solidFill>
                  <a:srgbClr val="000000"/>
                </a:solidFill>
                <a:latin typeface="RobotoBR"/>
              </a:rPr>
              <a:t>Uma rede de ações é organizada de modo a resultar na progressão da história e, textualmente, observa-se o uso de marcas que indicam a passagem do tempo e a mudança de espaço.</a:t>
            </a:r>
          </a:p>
          <a:p>
            <a:r>
              <a:rPr lang="pt-BR" sz="2400" spc="-1" dirty="0">
                <a:solidFill>
                  <a:srgbClr val="000000"/>
                </a:solidFill>
                <a:latin typeface="RobotoBR"/>
              </a:rPr>
              <a:t>Há que se considerar também o fato de geralmente partirem de um conflito vivido pelo(s) protagonista(s), o que desencadeia o desenvolvimento da história, até que se chegue à superação e ao desfecho.</a:t>
            </a:r>
            <a:endParaRPr lang="pt-BR" sz="2400" spc="-1" dirty="0"/>
          </a:p>
          <a:p>
            <a:endParaRPr lang="pt-BR" spc="-1" dirty="0"/>
          </a:p>
          <a:p>
            <a:endParaRPr lang="pt-BR" spc="-1" dirty="0"/>
          </a:p>
          <a:p>
            <a:endParaRPr lang="en-US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9591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Espaço Reservado para Conteúdo 5"/>
          <p:cNvPicPr/>
          <p:nvPr/>
        </p:nvPicPr>
        <p:blipFill>
          <a:blip r:embed="rId2"/>
          <a:stretch/>
        </p:blipFill>
        <p:spPr>
          <a:xfrm>
            <a:off x="776055" y="1393651"/>
            <a:ext cx="10917681" cy="5063309"/>
          </a:xfrm>
          <a:prstGeom prst="rect">
            <a:avLst/>
          </a:prstGeom>
          <a:ln>
            <a:noFill/>
          </a:ln>
        </p:spPr>
      </p:pic>
      <p:sp>
        <p:nvSpPr>
          <p:cNvPr id="222" name="CustomShape 2"/>
          <p:cNvSpPr/>
          <p:nvPr/>
        </p:nvSpPr>
        <p:spPr>
          <a:xfrm>
            <a:off x="0" y="545754"/>
            <a:ext cx="12191760" cy="7362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TextShape 3"/>
          <p:cNvSpPr txBox="1"/>
          <p:nvPr/>
        </p:nvSpPr>
        <p:spPr>
          <a:xfrm>
            <a:off x="556560" y="502192"/>
            <a:ext cx="11210400" cy="7444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Narrativa de aventura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</TotalTime>
  <Words>637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RobotoBR</vt:lpstr>
      <vt:lpstr>Symbol</vt:lpstr>
      <vt:lpstr>Times New Roman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Narrativas de aventura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Inspire Língua Portuguesa</dc:title>
  <dc:subject/>
  <dc:creator>Karina Andréa Cornacioni Sávio</dc:creator>
  <dc:description/>
  <cp:lastModifiedBy>João Paulo Bortoluci</cp:lastModifiedBy>
  <cp:revision>53</cp:revision>
  <dcterms:created xsi:type="dcterms:W3CDTF">2019-03-21T20:33:35Z</dcterms:created>
  <dcterms:modified xsi:type="dcterms:W3CDTF">2020-04-03T14:20:00Z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83</vt:i4>
  </property>
</Properties>
</file>