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9" r:id="rId2"/>
    <p:sldId id="445" r:id="rId3"/>
    <p:sldId id="447" r:id="rId4"/>
    <p:sldId id="441" r:id="rId5"/>
    <p:sldId id="443" r:id="rId6"/>
    <p:sldId id="448" r:id="rId7"/>
    <p:sldId id="449" r:id="rId8"/>
    <p:sldId id="464" r:id="rId9"/>
    <p:sldId id="450" r:id="rId10"/>
    <p:sldId id="465" r:id="rId11"/>
    <p:sldId id="451" r:id="rId12"/>
    <p:sldId id="453" r:id="rId13"/>
    <p:sldId id="466" r:id="rId14"/>
    <p:sldId id="442" r:id="rId15"/>
    <p:sldId id="454" r:id="rId16"/>
    <p:sldId id="467" r:id="rId17"/>
    <p:sldId id="425" r:id="rId1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91B4CF-1C8A-4B07-AE53-316971E925C2}"/>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5EAC98C-8E28-4A68-828B-7D4B5F1E4D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09BB9661-571B-48EA-81E5-FA2310AB8929}"/>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C4F2EC0E-5B4A-449D-A405-4E88310A7B3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FFF35F2-E3EB-4393-9B55-74C907FADE27}"/>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2777613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45ED7-A7CF-4979-B451-6780EB07FDE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2CEA5D8-22CF-4F66-B822-66F1BABD35E4}"/>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8E34E4C-129F-4D0F-82A6-E3BE2CB20FA6}"/>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420DDB29-1DA4-43A5-B11B-27F2E2DA7DD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F9A5A52-8C4A-4EA7-9E9E-7DAF8F615BEE}"/>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1838013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7BFCA8-72D0-42EC-810B-DCB1EF8A99F3}"/>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9D9444BF-26EB-4852-A010-03AA7986E9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29133C9-0248-4957-BBD4-7F2BAAFF1297}"/>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25B3C4D6-2613-472C-9583-0996D1D4237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B35F854-6D9C-4732-9C80-61285F776170}"/>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2918802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54CE62-80DD-4B7F-AFD4-33648F4C063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1754A74-F203-4162-95B9-121C789901B4}"/>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356ED59-5082-4F6C-AFB6-2A2ABE2F8DC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CB10185-0932-48FB-972B-B9513DD5E8DB}"/>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6" name="Espaço Reservado para Rodapé 5">
            <a:extLst>
              <a:ext uri="{FF2B5EF4-FFF2-40B4-BE49-F238E27FC236}">
                <a16:creationId xmlns:a16="http://schemas.microsoft.com/office/drawing/2014/main" id="{DCE0039B-38EB-4E27-A7B9-CDECE2155A1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9124EF1-D443-45C1-9390-1A98F0394158}"/>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1453975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6BDA40-9764-473C-989A-FB4F4490D4D3}"/>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068CA23-5D08-42E6-8B06-E42232C257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8CF97940-5F56-4B6C-A27B-BBE83D6C901B}"/>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CA065DB8-07D4-405C-B24E-2F535505AF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7CF55DB7-7DB4-4745-8095-430D656A475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4E906E39-0B30-4DA8-B93D-E50C908AA612}"/>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8" name="Espaço Reservado para Rodapé 7">
            <a:extLst>
              <a:ext uri="{FF2B5EF4-FFF2-40B4-BE49-F238E27FC236}">
                <a16:creationId xmlns:a16="http://schemas.microsoft.com/office/drawing/2014/main" id="{2DE199C9-D16F-499D-BF32-374AA914AAA9}"/>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37AAF50-D502-4EB8-9A05-FB0B62613A9A}"/>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539172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1202E0-FCBE-4ED9-A403-915529A632F7}"/>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A5ABCA8B-BB43-455B-8DD5-592A24282D5C}"/>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4" name="Espaço Reservado para Rodapé 3">
            <a:extLst>
              <a:ext uri="{FF2B5EF4-FFF2-40B4-BE49-F238E27FC236}">
                <a16:creationId xmlns:a16="http://schemas.microsoft.com/office/drawing/2014/main" id="{B88AF5DF-D96D-4493-B68F-D2872880E77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043041F0-01FF-42DB-9FE4-0900E68FEDDC}"/>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3496170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9EB5BDB4-9BE8-43CF-8AB1-6DE47B679043}"/>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3" name="Espaço Reservado para Rodapé 2">
            <a:extLst>
              <a:ext uri="{FF2B5EF4-FFF2-40B4-BE49-F238E27FC236}">
                <a16:creationId xmlns:a16="http://schemas.microsoft.com/office/drawing/2014/main" id="{A4B60579-B3C2-45D4-8AC6-5780A3ABE33E}"/>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7EA9C6ED-9488-45EC-A888-E7234FDA4663}"/>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2268428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5B0DE4-5078-4177-9528-F000C05EB1F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C523CE1-1772-46F3-B8CD-C638158868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4714F0A-CD5F-49BB-8371-F1E3D5F057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2C2AD0A-04C6-4614-A815-C13BA115A282}"/>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6" name="Espaço Reservado para Rodapé 5">
            <a:extLst>
              <a:ext uri="{FF2B5EF4-FFF2-40B4-BE49-F238E27FC236}">
                <a16:creationId xmlns:a16="http://schemas.microsoft.com/office/drawing/2014/main" id="{59C7EFCE-0321-4E3C-952A-5C45CAA44C3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9DF6CCF-B9FB-4F76-98B5-A59527D29BED}"/>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1538595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D5B5BE-7ACC-471D-8680-EC34CEBFAFA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E50F109C-E009-4A5F-9779-F7B1312639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0EC677F0-1A8D-445C-8F1D-9936F16C7B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E6503D2-7173-4801-9253-E21E1A05AF26}"/>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6" name="Espaço Reservado para Rodapé 5">
            <a:extLst>
              <a:ext uri="{FF2B5EF4-FFF2-40B4-BE49-F238E27FC236}">
                <a16:creationId xmlns:a16="http://schemas.microsoft.com/office/drawing/2014/main" id="{A92B6BC0-4482-4683-B041-4BBDF7B030C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0016083-0226-4C4D-8858-64F4A3CB35CA}"/>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2504325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F635B3-CF0B-4CFA-9D06-9695A901DA5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E97E9408-3A1C-4226-BBCF-1E392F303D1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DDFC3A9-6186-431B-A867-78D87692502B}"/>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8F719DF7-DAD1-4AB6-8A59-055A324698A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B81842F-45FE-4EB2-87B8-EF69DFFA6298}"/>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1859396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DC54978-2A43-4231-8CFE-E8490905C12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5A07DA4-CE7A-4C39-841E-340D4861243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E5FEC5F-DA7C-4243-90A1-E3491EE915A4}"/>
              </a:ext>
            </a:extLst>
          </p:cNvPr>
          <p:cNvSpPr>
            <a:spLocks noGrp="1"/>
          </p:cNvSpPr>
          <p:nvPr>
            <p:ph type="dt" sz="half" idx="10"/>
          </p:nvPr>
        </p:nvSpPr>
        <p:spPr/>
        <p:txBody>
          <a:bodyPr/>
          <a:lstStyle/>
          <a:p>
            <a:fld id="{BC5EFDD6-392E-42D4-B03F-E87FE2AA0C4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7097FF26-33CF-4BFF-B53C-CDC73B094B3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24D5BD3-8E9B-46C6-A3F7-38E48DA42C56}"/>
              </a:ext>
            </a:extLst>
          </p:cNvPr>
          <p:cNvSpPr>
            <a:spLocks noGrp="1"/>
          </p:cNvSpPr>
          <p:nvPr>
            <p:ph type="sldNum" sz="quarter" idx="12"/>
          </p:nvPr>
        </p:nvSpPr>
        <p:spPr/>
        <p:txBody>
          <a:bodyPr/>
          <a:lstStyle/>
          <a:p>
            <a:fld id="{B590BE6F-E1E0-4681-BF52-54E8943EC9A6}" type="slidenum">
              <a:rPr lang="pt-BR" smtClean="0"/>
              <a:t>‹nº›</a:t>
            </a:fld>
            <a:endParaRPr lang="pt-BR"/>
          </a:p>
        </p:txBody>
      </p:sp>
    </p:spTree>
    <p:extLst>
      <p:ext uri="{BB962C8B-B14F-4D97-AF65-F5344CB8AC3E}">
        <p14:creationId xmlns:p14="http://schemas.microsoft.com/office/powerpoint/2010/main" val="3584493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15B027F0-D17F-4ED3-A801-2225D29B2D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990F6B71-337A-430A-A59E-F3E6BDB4A9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8D734F8-AA5B-4981-92AC-742D9F5AB3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5EFDD6-392E-42D4-B03F-E87FE2AA0C4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6F10F309-3DA9-4040-8625-789D137AD4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C2F773C-F835-4C47-B888-4581FA810A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0BE6F-E1E0-4681-BF52-54E8943EC9A6}" type="slidenum">
              <a:rPr lang="pt-BR" smtClean="0"/>
              <a:t>‹nº›</a:t>
            </a:fld>
            <a:endParaRPr lang="pt-BR"/>
          </a:p>
        </p:txBody>
      </p:sp>
    </p:spTree>
    <p:extLst>
      <p:ext uri="{BB962C8B-B14F-4D97-AF65-F5344CB8AC3E}">
        <p14:creationId xmlns:p14="http://schemas.microsoft.com/office/powerpoint/2010/main" val="531875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E4CEA2-155B-4300-A4C5-1B1228E27ACE}"/>
              </a:ext>
            </a:extLst>
          </p:cNvPr>
          <p:cNvSpPr>
            <a:spLocks noGrp="1"/>
          </p:cNvSpPr>
          <p:nvPr>
            <p:ph type="ctrTitle"/>
          </p:nvPr>
        </p:nvSpPr>
        <p:spPr/>
        <p:txBody>
          <a:bodyPr>
            <a:normAutofit/>
          </a:bodyPr>
          <a:lstStyle/>
          <a:p>
            <a:r>
              <a:rPr lang="pt-BR" sz="4800" dirty="0">
                <a:latin typeface="Roboto" panose="02000000000000000000" pitchFamily="2" charset="0"/>
                <a:ea typeface="Roboto" panose="02000000000000000000" pitchFamily="2" charset="0"/>
              </a:rPr>
              <a:t>UNIDADE 4</a:t>
            </a:r>
            <a:br>
              <a:rPr lang="pt-BR" sz="4800" dirty="0">
                <a:latin typeface="Roboto" panose="02000000000000000000" pitchFamily="2" charset="0"/>
                <a:ea typeface="Roboto" panose="02000000000000000000" pitchFamily="2" charset="0"/>
              </a:rPr>
            </a:br>
            <a:r>
              <a:rPr lang="pt-BR" sz="4800" dirty="0">
                <a:latin typeface="Roboto" panose="02000000000000000000" pitchFamily="2" charset="0"/>
                <a:ea typeface="Roboto" panose="02000000000000000000" pitchFamily="2" charset="0"/>
              </a:rPr>
              <a:t>AÇÃO CULTURAL</a:t>
            </a:r>
          </a:p>
        </p:txBody>
      </p:sp>
      <p:sp>
        <p:nvSpPr>
          <p:cNvPr id="3" name="Subtítulo 2">
            <a:extLst>
              <a:ext uri="{FF2B5EF4-FFF2-40B4-BE49-F238E27FC236}">
                <a16:creationId xmlns:a16="http://schemas.microsoft.com/office/drawing/2014/main" id="{187D770E-4969-47DD-8278-7AFCB45B1991}"/>
              </a:ext>
            </a:extLst>
          </p:cNvPr>
          <p:cNvSpPr>
            <a:spLocks noGrp="1"/>
          </p:cNvSpPr>
          <p:nvPr>
            <p:ph type="subTitle" idx="1"/>
          </p:nvPr>
        </p:nvSpPr>
        <p:spPr/>
        <p:txBody>
          <a:bodyPr>
            <a:normAutofit/>
          </a:bodyPr>
          <a:lstStyle/>
          <a:p>
            <a:r>
              <a:rPr lang="pt-BR" sz="2800" dirty="0">
                <a:latin typeface="Roboto" panose="02000000000000000000" pitchFamily="2" charset="0"/>
                <a:ea typeface="Roboto" panose="02000000000000000000" pitchFamily="2" charset="0"/>
              </a:rPr>
              <a:t>CAPÍTULO 1 – Arte em processo</a:t>
            </a:r>
          </a:p>
        </p:txBody>
      </p:sp>
      <p:sp>
        <p:nvSpPr>
          <p:cNvPr id="4" name="Slide Number Placeholder 3"/>
          <p:cNvSpPr>
            <a:spLocks noGrp="1"/>
          </p:cNvSpPr>
          <p:nvPr>
            <p:ph type="sldNum" sz="quarter" idx="12"/>
          </p:nvPr>
        </p:nvSpPr>
        <p:spPr/>
        <p:txBody>
          <a:bodyPr/>
          <a:lstStyle/>
          <a:p>
            <a:fld id="{55F53DCD-E047-48AD-865F-E892288FE72A}" type="slidenum">
              <a:rPr lang="pt-BR" smtClean="0"/>
              <a:t>1</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60528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Venha criar, projetar e convidar!</a:t>
            </a:r>
          </a:p>
        </p:txBody>
      </p:sp>
      <p:sp>
        <p:nvSpPr>
          <p:cNvPr id="5" name="Espaço Reservado para Conteúdo 3"/>
          <p:cNvSpPr txBox="1">
            <a:spLocks noGrp="1"/>
          </p:cNvSpPr>
          <p:nvPr>
            <p:ph idx="1"/>
          </p:nvPr>
        </p:nvSpPr>
        <p:spPr>
          <a:xfrm>
            <a:off x="838200" y="1968649"/>
            <a:ext cx="10515600" cy="4066391"/>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endParaRPr lang="pt-BR" dirty="0">
              <a:latin typeface="Roboto" panose="02000000000000000000" pitchFamily="2" charset="0"/>
              <a:ea typeface="Roboto" panose="02000000000000000000" pitchFamily="2" charset="0"/>
            </a:endParaRPr>
          </a:p>
          <a:p>
            <a:pPr marL="0" indent="0">
              <a:buNone/>
            </a:pPr>
            <a:endParaRPr lang="pt-BR" dirty="0">
              <a:latin typeface="Roboto" panose="02000000000000000000" pitchFamily="2" charset="0"/>
              <a:ea typeface="Roboto" panose="02000000000000000000" pitchFamily="2" charset="0"/>
            </a:endParaRPr>
          </a:p>
        </p:txBody>
      </p:sp>
      <p:sp>
        <p:nvSpPr>
          <p:cNvPr id="6" name="Retângulo 5"/>
          <p:cNvSpPr/>
          <p:nvPr/>
        </p:nvSpPr>
        <p:spPr>
          <a:xfrm>
            <a:off x="1057834" y="2194396"/>
            <a:ext cx="9839662" cy="3539430"/>
          </a:xfrm>
          <a:prstGeom prst="rect">
            <a:avLst/>
          </a:prstGeom>
        </p:spPr>
        <p:txBody>
          <a:bodyPr wrap="square">
            <a:spAutoFit/>
          </a:bodyPr>
          <a:lstStyle/>
          <a:p>
            <a:r>
              <a:rPr lang="pt-BR" sz="2800" dirty="0">
                <a:latin typeface="Roboto" panose="02000000000000000000" pitchFamily="2" charset="0"/>
                <a:ea typeface="Roboto" panose="02000000000000000000" pitchFamily="2" charset="0"/>
              </a:rPr>
              <a:t>Ideias criam a arte, ações realizam sonhos.</a:t>
            </a:r>
          </a:p>
          <a:p>
            <a:r>
              <a:rPr lang="pt-BR" sz="2800" dirty="0">
                <a:latin typeface="Roboto" panose="02000000000000000000" pitchFamily="2" charset="0"/>
                <a:ea typeface="Roboto" panose="02000000000000000000" pitchFamily="2" charset="0"/>
              </a:rPr>
              <a:t>Muito planejamento pode acontecer antes de a obra nascer.</a:t>
            </a:r>
          </a:p>
          <a:p>
            <a:r>
              <a:rPr lang="pt-BR" sz="2800" dirty="0">
                <a:latin typeface="Roboto" panose="02000000000000000000" pitchFamily="2" charset="0"/>
                <a:ea typeface="Roboto" panose="02000000000000000000" pitchFamily="2" charset="0"/>
              </a:rPr>
              <a:t>O que criar? Que materiais usar? Onde instalar a ideia? Que sensações provocar?</a:t>
            </a:r>
          </a:p>
          <a:p>
            <a:r>
              <a:rPr lang="pt-BR" sz="2800" dirty="0">
                <a:latin typeface="Roboto" panose="02000000000000000000" pitchFamily="2" charset="0"/>
                <a:ea typeface="Roboto" panose="02000000000000000000" pitchFamily="2" charset="0"/>
              </a:rPr>
              <a:t>Arte em processo em que quem visita também é criador.</a:t>
            </a:r>
          </a:p>
          <a:p>
            <a:r>
              <a:rPr lang="pt-BR" sz="2800" dirty="0">
                <a:latin typeface="Roboto" panose="02000000000000000000" pitchFamily="2" charset="0"/>
                <a:ea typeface="Roboto" panose="02000000000000000000" pitchFamily="2" charset="0"/>
              </a:rPr>
              <a:t>Evento programado. Trabalho compartilhado.</a:t>
            </a:r>
          </a:p>
          <a:p>
            <a:r>
              <a:rPr lang="pt-BR" sz="2800" dirty="0">
                <a:latin typeface="Roboto" panose="02000000000000000000" pitchFamily="2" charset="0"/>
                <a:ea typeface="Roboto" panose="02000000000000000000" pitchFamily="2" charset="0"/>
              </a:rPr>
              <a:t>Venha conhecer esse território fértil de ideias para criar, projetar e convidar!</a:t>
            </a:r>
          </a:p>
        </p:txBody>
      </p:sp>
      <p:sp>
        <p:nvSpPr>
          <p:cNvPr id="3" name="Slide Number Placeholder 2"/>
          <p:cNvSpPr>
            <a:spLocks noGrp="1"/>
          </p:cNvSpPr>
          <p:nvPr>
            <p:ph type="sldNum" sz="quarter" idx="12"/>
          </p:nvPr>
        </p:nvSpPr>
        <p:spPr/>
        <p:txBody>
          <a:bodyPr/>
          <a:lstStyle/>
          <a:p>
            <a:fld id="{55F53DCD-E047-48AD-865F-E892288FE72A}" type="slidenum">
              <a:rPr lang="pt-BR" smtClean="0"/>
              <a:t>2</a:t>
            </a:fld>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120401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 arte de pensar e planejar</a:t>
            </a:r>
          </a:p>
        </p:txBody>
      </p:sp>
      <p:sp>
        <p:nvSpPr>
          <p:cNvPr id="4" name="Espaço Reservado para Conteúdo 3"/>
          <p:cNvSpPr>
            <a:spLocks noGrp="1"/>
          </p:cNvSpPr>
          <p:nvPr>
            <p:ph idx="1"/>
          </p:nvPr>
        </p:nvSpPr>
        <p:spPr>
          <a:xfrm>
            <a:off x="1111624" y="2462975"/>
            <a:ext cx="10242176" cy="3370555"/>
          </a:xfrm>
        </p:spPr>
        <p:txBody>
          <a:bodyPr>
            <a:normAutofit lnSpcReduction="10000"/>
          </a:bodyPr>
          <a:lstStyle/>
          <a:p>
            <a:endParaRPr lang="pt-BR" dirty="0">
              <a:latin typeface="Roboto" panose="02000000000000000000" pitchFamily="2" charset="0"/>
              <a:ea typeface="Roboto" panose="02000000000000000000" pitchFamily="2" charset="0"/>
            </a:endParaRPr>
          </a:p>
          <a:p>
            <a:pPr marL="0" indent="0">
              <a:buNone/>
            </a:pPr>
            <a:r>
              <a:rPr lang="pt-BR" dirty="0">
                <a:solidFill>
                  <a:schemeClr val="accent5"/>
                </a:solidFill>
                <a:latin typeface="Roboto" panose="02000000000000000000" pitchFamily="2" charset="0"/>
                <a:ea typeface="Roboto" panose="02000000000000000000" pitchFamily="2" charset="0"/>
              </a:rPr>
              <a:t>Criar é dom, inspiração, intuição ou decisão de buscar? </a:t>
            </a:r>
          </a:p>
          <a:p>
            <a:pPr marL="0" indent="0">
              <a:buNone/>
            </a:pPr>
            <a:r>
              <a:rPr lang="pt-BR" dirty="0">
                <a:latin typeface="Roboto" panose="02000000000000000000" pitchFamily="2" charset="0"/>
                <a:ea typeface="Roboto" panose="02000000000000000000" pitchFamily="2" charset="0"/>
              </a:rPr>
              <a:t>No teatro, na dança, na música, nas artes visuais e nas artes integradas (</a:t>
            </a:r>
            <a:r>
              <a:rPr lang="pt-BR" i="1" dirty="0">
                <a:latin typeface="Roboto" panose="02000000000000000000" pitchFamily="2" charset="0"/>
                <a:ea typeface="Roboto" panose="02000000000000000000" pitchFamily="2" charset="0"/>
              </a:rPr>
              <a:t>performances</a:t>
            </a:r>
            <a:r>
              <a:rPr lang="pt-BR" dirty="0">
                <a:latin typeface="Roboto" panose="02000000000000000000" pitchFamily="2" charset="0"/>
                <a:ea typeface="Roboto" panose="02000000000000000000" pitchFamily="2" charset="0"/>
              </a:rPr>
              <a:t>, intervenções e videoarte e outras), há momentos especiais em que as ideias surgem. Pode acontecer uma </a:t>
            </a:r>
            <a:r>
              <a:rPr lang="pt-BR" b="1" dirty="0">
                <a:latin typeface="Roboto" panose="02000000000000000000" pitchFamily="2" charset="0"/>
                <a:ea typeface="Roboto" panose="02000000000000000000" pitchFamily="2" charset="0"/>
              </a:rPr>
              <a:t>tempestade de ideias</a:t>
            </a:r>
            <a:r>
              <a:rPr lang="pt-BR" dirty="0">
                <a:latin typeface="Roboto" panose="02000000000000000000" pitchFamily="2" charset="0"/>
                <a:ea typeface="Roboto" panose="02000000000000000000" pitchFamily="2" charset="0"/>
              </a:rPr>
              <a:t>, mas é preciso ter havido projetos e planos, para que as ideias comecem a tomar forma.</a:t>
            </a:r>
          </a:p>
        </p:txBody>
      </p:sp>
      <p:sp>
        <p:nvSpPr>
          <p:cNvPr id="6" name="Arredondar Retângulo em um Canto Diagonal 5"/>
          <p:cNvSpPr/>
          <p:nvPr/>
        </p:nvSpPr>
        <p:spPr>
          <a:xfrm>
            <a:off x="838201" y="2341756"/>
            <a:ext cx="10515600" cy="361299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Slide Number Placeholder 2"/>
          <p:cNvSpPr>
            <a:spLocks noGrp="1"/>
          </p:cNvSpPr>
          <p:nvPr>
            <p:ph type="sldNum" sz="quarter" idx="12"/>
          </p:nvPr>
        </p:nvSpPr>
        <p:spPr/>
        <p:txBody>
          <a:bodyPr/>
          <a:lstStyle/>
          <a:p>
            <a:fld id="{55F53DCD-E047-48AD-865F-E892288FE72A}" type="slidenum">
              <a:rPr lang="pt-BR" smtClean="0"/>
              <a:t>3</a:t>
            </a:fld>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503290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p:cNvSpPr>
            <a:spLocks noGrp="1"/>
          </p:cNvSpPr>
          <p:nvPr>
            <p:ph idx="1"/>
          </p:nvPr>
        </p:nvSpPr>
        <p:spPr/>
        <p:txBody>
          <a:bodyPr>
            <a:normAutofit/>
          </a:bodyPr>
          <a:lstStyle/>
          <a:p>
            <a:endParaRPr lang="pt-BR" dirty="0">
              <a:latin typeface="Roboto" panose="02000000000000000000" pitchFamily="2" charset="0"/>
              <a:ea typeface="Roboto" panose="02000000000000000000" pitchFamily="2" charset="0"/>
            </a:endParaRPr>
          </a:p>
          <a:p>
            <a:endParaRPr lang="pt-BR" dirty="0">
              <a:latin typeface="Roboto" panose="02000000000000000000" pitchFamily="2" charset="0"/>
              <a:ea typeface="Roboto" panose="02000000000000000000" pitchFamily="2" charset="0"/>
            </a:endParaRPr>
          </a:p>
        </p:txBody>
      </p:sp>
      <p:sp>
        <p:nvSpPr>
          <p:cNvPr id="5" name="CaixaDeTexto 4">
            <a:extLst>
              <a:ext uri="{FF2B5EF4-FFF2-40B4-BE49-F238E27FC236}">
                <a16:creationId xmlns:a16="http://schemas.microsoft.com/office/drawing/2014/main" id="{8147808B-C090-4A3F-ACEE-CC7341A598D9}"/>
              </a:ext>
            </a:extLst>
          </p:cNvPr>
          <p:cNvSpPr txBox="1"/>
          <p:nvPr/>
        </p:nvSpPr>
        <p:spPr>
          <a:xfrm>
            <a:off x="838200" y="2447022"/>
            <a:ext cx="10515600" cy="310854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buFont typeface="Arial" panose="020B0604020202020204" pitchFamily="34" charset="0"/>
              <a:buChar char="•"/>
            </a:pPr>
            <a:endParaRPr lang="pt-BR" sz="2800" dirty="0">
              <a:latin typeface="Roboto" panose="02000000000000000000" pitchFamily="2" charset="0"/>
              <a:ea typeface="Roboto" panose="02000000000000000000" pitchFamily="2" charset="0"/>
            </a:endParaRPr>
          </a:p>
          <a:p>
            <a:pPr marL="457200" indent="-457200">
              <a:buFont typeface="Arial" panose="020B0604020202020204" pitchFamily="34" charset="0"/>
              <a:buChar char="•"/>
            </a:pPr>
            <a:r>
              <a:rPr lang="pt-BR" sz="2800" dirty="0">
                <a:latin typeface="Roboto" panose="02000000000000000000" pitchFamily="2" charset="0"/>
                <a:ea typeface="Roboto" panose="02000000000000000000" pitchFamily="2" charset="0"/>
              </a:rPr>
              <a:t>O termo em inglês “</a:t>
            </a:r>
            <a:r>
              <a:rPr lang="pt-BR" sz="2800" i="1" dirty="0">
                <a:latin typeface="Roboto" panose="02000000000000000000" pitchFamily="2" charset="0"/>
                <a:ea typeface="Roboto" panose="02000000000000000000" pitchFamily="2" charset="0"/>
              </a:rPr>
              <a:t>brainstorm</a:t>
            </a:r>
            <a:r>
              <a:rPr lang="pt-BR" sz="2800" dirty="0">
                <a:latin typeface="Roboto" panose="02000000000000000000" pitchFamily="2" charset="0"/>
                <a:ea typeface="Roboto" panose="02000000000000000000" pitchFamily="2" charset="0"/>
              </a:rPr>
              <a:t>” significa, em tradução livre, “</a:t>
            </a:r>
            <a:r>
              <a:rPr lang="pt-BR" sz="2800" b="1" dirty="0">
                <a:latin typeface="Roboto" panose="02000000000000000000" pitchFamily="2" charset="0"/>
                <a:ea typeface="Roboto" panose="02000000000000000000" pitchFamily="2" charset="0"/>
              </a:rPr>
              <a:t>tempestade de ideias” </a:t>
            </a:r>
            <a:r>
              <a:rPr lang="pt-BR" sz="2800" dirty="0">
                <a:latin typeface="Roboto" panose="02000000000000000000" pitchFamily="2" charset="0"/>
                <a:ea typeface="Roboto" panose="02000000000000000000" pitchFamily="2" charset="0"/>
              </a:rPr>
              <a:t>ou “chuva de ideias”. É usado em referência ao momento em que as ideias começam a brotar. Quando a criação é coletiva, todos lançam ideias, fazendo figuradamente uma tempestade de ideias.</a:t>
            </a:r>
          </a:p>
          <a:p>
            <a:pPr marL="457200" indent="-457200">
              <a:buFont typeface="Arial" panose="020B0604020202020204" pitchFamily="34" charset="0"/>
              <a:buChar char="•"/>
            </a:pPr>
            <a:endParaRPr lang="pt-BR" sz="2800" dirty="0">
              <a:latin typeface="Roboto" panose="02000000000000000000" pitchFamily="2" charset="0"/>
              <a:ea typeface="Roboto" panose="02000000000000000000" pitchFamily="2" charset="0"/>
            </a:endParaRPr>
          </a:p>
        </p:txBody>
      </p:sp>
      <p:sp>
        <p:nvSpPr>
          <p:cNvPr id="6"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 arte de pensar e planejar</a:t>
            </a:r>
          </a:p>
        </p:txBody>
      </p:sp>
      <p:sp>
        <p:nvSpPr>
          <p:cNvPr id="2" name="Slide Number Placeholder 1"/>
          <p:cNvSpPr>
            <a:spLocks noGrp="1"/>
          </p:cNvSpPr>
          <p:nvPr>
            <p:ph type="sldNum" sz="quarter" idx="12"/>
          </p:nvPr>
        </p:nvSpPr>
        <p:spPr/>
        <p:txBody>
          <a:bodyPr/>
          <a:lstStyle/>
          <a:p>
            <a:fld id="{55F53DCD-E047-48AD-865F-E892288FE72A}" type="slidenum">
              <a:rPr lang="pt-BR" smtClean="0"/>
              <a:t>4</a:t>
            </a:fld>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616952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 criação no teatro</a:t>
            </a:r>
          </a:p>
        </p:txBody>
      </p:sp>
      <p:grpSp>
        <p:nvGrpSpPr>
          <p:cNvPr id="8" name="Grupo 7"/>
          <p:cNvGrpSpPr/>
          <p:nvPr/>
        </p:nvGrpSpPr>
        <p:grpSpPr>
          <a:xfrm>
            <a:off x="838200" y="1825022"/>
            <a:ext cx="4626685" cy="2709932"/>
            <a:chOff x="0" y="0"/>
            <a:chExt cx="10515600" cy="2118732"/>
          </a:xfrm>
        </p:grpSpPr>
        <p:sp>
          <p:nvSpPr>
            <p:cNvPr id="9" name="Retângulo de cantos arredondados 8"/>
            <p:cNvSpPr/>
            <p:nvPr/>
          </p:nvSpPr>
          <p:spPr>
            <a:xfrm>
              <a:off x="0" y="0"/>
              <a:ext cx="10515600" cy="2118732"/>
            </a:xfrm>
            <a:prstGeom prst="roundRect">
              <a:avLst>
                <a:gd name="adj" fmla="val 10000"/>
              </a:avLst>
            </a:prstGeom>
            <a:solidFill>
              <a:schemeClr val="accent1">
                <a:lumMod val="20000"/>
                <a:lumOff val="80000"/>
              </a:schemeClr>
            </a:solidFill>
          </p:spPr>
          <p:style>
            <a:lnRef idx="1">
              <a:schemeClr val="accent5"/>
            </a:lnRef>
            <a:fillRef idx="2">
              <a:schemeClr val="accent5"/>
            </a:fillRef>
            <a:effectRef idx="1">
              <a:schemeClr val="accent5"/>
            </a:effectRef>
            <a:fontRef idx="minor">
              <a:schemeClr val="dk1">
                <a:hueOff val="0"/>
                <a:satOff val="0"/>
                <a:lumOff val="0"/>
                <a:alphaOff val="0"/>
              </a:schemeClr>
            </a:fontRef>
          </p:style>
        </p:sp>
        <p:sp>
          <p:nvSpPr>
            <p:cNvPr id="10" name="Retângulo 9"/>
            <p:cNvSpPr/>
            <p:nvPr/>
          </p:nvSpPr>
          <p:spPr>
            <a:xfrm>
              <a:off x="0" y="0"/>
              <a:ext cx="10515600" cy="63561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endParaRPr lang="pt-BR" sz="3800" kern="1200" dirty="0"/>
            </a:p>
          </p:txBody>
        </p:sp>
      </p:grpSp>
      <p:sp>
        <p:nvSpPr>
          <p:cNvPr id="4" name="Retângulo 3"/>
          <p:cNvSpPr/>
          <p:nvPr/>
        </p:nvSpPr>
        <p:spPr>
          <a:xfrm>
            <a:off x="1204856" y="2084549"/>
            <a:ext cx="4130936" cy="2246769"/>
          </a:xfrm>
          <a:prstGeom prst="rect">
            <a:avLst/>
          </a:prstGeom>
        </p:spPr>
        <p:txBody>
          <a:bodyPr wrap="square">
            <a:spAutoFit/>
          </a:bodyPr>
          <a:lstStyle/>
          <a:p>
            <a:r>
              <a:rPr lang="pt-BR" sz="2800" dirty="0">
                <a:solidFill>
                  <a:srgbClr val="000000"/>
                </a:solidFill>
                <a:latin typeface="Roboto" panose="02000000000000000000" pitchFamily="2" charset="0"/>
                <a:ea typeface="Roboto" panose="02000000000000000000" pitchFamily="2" charset="0"/>
              </a:rPr>
              <a:t>Em uma montagem teatral, o </a:t>
            </a:r>
            <a:r>
              <a:rPr lang="pt-BR" sz="2800" b="1" dirty="0">
                <a:solidFill>
                  <a:srgbClr val="000000"/>
                </a:solidFill>
                <a:latin typeface="Roboto" panose="02000000000000000000" pitchFamily="2" charset="0"/>
                <a:ea typeface="Roboto" panose="02000000000000000000" pitchFamily="2" charset="0"/>
              </a:rPr>
              <a:t>diálogo</a:t>
            </a:r>
            <a:r>
              <a:rPr lang="pt-BR" sz="2800" dirty="0">
                <a:solidFill>
                  <a:srgbClr val="000000"/>
                </a:solidFill>
                <a:latin typeface="Roboto" panose="02000000000000000000" pitchFamily="2" charset="0"/>
                <a:ea typeface="Roboto" panose="02000000000000000000" pitchFamily="2" charset="0"/>
              </a:rPr>
              <a:t> são as conversas entre dois ou mais personagens que desenvolvem os temas.</a:t>
            </a:r>
          </a:p>
        </p:txBody>
      </p:sp>
      <p:grpSp>
        <p:nvGrpSpPr>
          <p:cNvPr id="11" name="Grupo 10"/>
          <p:cNvGrpSpPr/>
          <p:nvPr/>
        </p:nvGrpSpPr>
        <p:grpSpPr>
          <a:xfrm>
            <a:off x="5593977" y="1825022"/>
            <a:ext cx="5759824" cy="2709932"/>
            <a:chOff x="0" y="0"/>
            <a:chExt cx="10515600" cy="2118732"/>
          </a:xfrm>
        </p:grpSpPr>
        <p:sp>
          <p:nvSpPr>
            <p:cNvPr id="12" name="Retângulo de cantos arredondados 11"/>
            <p:cNvSpPr/>
            <p:nvPr/>
          </p:nvSpPr>
          <p:spPr>
            <a:xfrm>
              <a:off x="0" y="0"/>
              <a:ext cx="10515600" cy="2118732"/>
            </a:xfrm>
            <a:prstGeom prst="roundRect">
              <a:avLst>
                <a:gd name="adj" fmla="val 10000"/>
              </a:avLst>
            </a:prstGeom>
            <a:solidFill>
              <a:schemeClr val="accent1">
                <a:lumMod val="20000"/>
                <a:lumOff val="80000"/>
              </a:schemeClr>
            </a:solidFill>
          </p:spPr>
          <p:style>
            <a:lnRef idx="1">
              <a:schemeClr val="accent5"/>
            </a:lnRef>
            <a:fillRef idx="2">
              <a:schemeClr val="accent5"/>
            </a:fillRef>
            <a:effectRef idx="1">
              <a:schemeClr val="accent5"/>
            </a:effectRef>
            <a:fontRef idx="minor">
              <a:schemeClr val="dk1">
                <a:hueOff val="0"/>
                <a:satOff val="0"/>
                <a:lumOff val="0"/>
                <a:alphaOff val="0"/>
              </a:schemeClr>
            </a:fontRef>
          </p:style>
        </p:sp>
        <p:sp>
          <p:nvSpPr>
            <p:cNvPr id="13" name="Retângulo 12"/>
            <p:cNvSpPr/>
            <p:nvPr/>
          </p:nvSpPr>
          <p:spPr>
            <a:xfrm>
              <a:off x="0" y="0"/>
              <a:ext cx="10515600" cy="63561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endParaRPr lang="pt-BR" sz="3800" kern="1200" dirty="0"/>
            </a:p>
          </p:txBody>
        </p:sp>
      </p:grpSp>
      <p:sp>
        <p:nvSpPr>
          <p:cNvPr id="14" name="Retângulo 13"/>
          <p:cNvSpPr/>
          <p:nvPr/>
        </p:nvSpPr>
        <p:spPr>
          <a:xfrm>
            <a:off x="5892053" y="1933493"/>
            <a:ext cx="5400339" cy="2492990"/>
          </a:xfrm>
          <a:prstGeom prst="rect">
            <a:avLst/>
          </a:prstGeom>
        </p:spPr>
        <p:txBody>
          <a:bodyPr wrap="square">
            <a:spAutoFit/>
          </a:bodyPr>
          <a:lstStyle/>
          <a:p>
            <a:r>
              <a:rPr lang="pt-BR" sz="2600" dirty="0">
                <a:latin typeface="Roboto" panose="02000000000000000000" pitchFamily="2" charset="0"/>
                <a:ea typeface="Roboto" panose="02000000000000000000" pitchFamily="2" charset="0"/>
              </a:rPr>
              <a:t>O </a:t>
            </a:r>
            <a:r>
              <a:rPr lang="pt-BR" sz="2600" b="1" dirty="0">
                <a:latin typeface="Roboto" panose="02000000000000000000" pitchFamily="2" charset="0"/>
                <a:ea typeface="Roboto" panose="02000000000000000000" pitchFamily="2" charset="0"/>
              </a:rPr>
              <a:t>monólogo</a:t>
            </a:r>
            <a:r>
              <a:rPr lang="pt-BR" sz="2600" dirty="0">
                <a:latin typeface="Roboto" panose="02000000000000000000" pitchFamily="2" charset="0"/>
                <a:ea typeface="Roboto" panose="02000000000000000000" pitchFamily="2" charset="0"/>
              </a:rPr>
              <a:t> é o texto de teatro interpretado por um ator sozinho na cena, falando consigo mesmo ou com um ou mais de uma personagem imaginária, às vezes dirigindo-se ao público.</a:t>
            </a:r>
          </a:p>
        </p:txBody>
      </p:sp>
      <p:grpSp>
        <p:nvGrpSpPr>
          <p:cNvPr id="17" name="Grupo 16"/>
          <p:cNvGrpSpPr/>
          <p:nvPr/>
        </p:nvGrpSpPr>
        <p:grpSpPr>
          <a:xfrm>
            <a:off x="838201" y="4725179"/>
            <a:ext cx="10515600" cy="1912289"/>
            <a:chOff x="0" y="0"/>
            <a:chExt cx="10515600" cy="2118732"/>
          </a:xfrm>
        </p:grpSpPr>
        <p:sp>
          <p:nvSpPr>
            <p:cNvPr id="18" name="Retângulo de cantos arredondados 17"/>
            <p:cNvSpPr/>
            <p:nvPr/>
          </p:nvSpPr>
          <p:spPr>
            <a:xfrm>
              <a:off x="0" y="0"/>
              <a:ext cx="10515600" cy="2118732"/>
            </a:xfrm>
            <a:prstGeom prst="roundRect">
              <a:avLst>
                <a:gd name="adj" fmla="val 10000"/>
              </a:avLst>
            </a:prstGeom>
            <a:solidFill>
              <a:schemeClr val="accent1">
                <a:lumMod val="20000"/>
                <a:lumOff val="80000"/>
              </a:schemeClr>
            </a:solidFill>
          </p:spPr>
          <p:style>
            <a:lnRef idx="1">
              <a:schemeClr val="accent5"/>
            </a:lnRef>
            <a:fillRef idx="2">
              <a:schemeClr val="accent5"/>
            </a:fillRef>
            <a:effectRef idx="1">
              <a:schemeClr val="accent5"/>
            </a:effectRef>
            <a:fontRef idx="minor">
              <a:schemeClr val="dk1">
                <a:hueOff val="0"/>
                <a:satOff val="0"/>
                <a:lumOff val="0"/>
                <a:alphaOff val="0"/>
              </a:schemeClr>
            </a:fontRef>
          </p:style>
        </p:sp>
        <p:sp>
          <p:nvSpPr>
            <p:cNvPr id="19" name="Retângulo 18"/>
            <p:cNvSpPr/>
            <p:nvPr/>
          </p:nvSpPr>
          <p:spPr>
            <a:xfrm>
              <a:off x="0" y="0"/>
              <a:ext cx="10515600" cy="63561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endParaRPr lang="pt-BR" sz="3800" kern="1200" dirty="0"/>
            </a:p>
          </p:txBody>
        </p:sp>
      </p:grpSp>
      <p:sp>
        <p:nvSpPr>
          <p:cNvPr id="20" name="Retângulo 19"/>
          <p:cNvSpPr/>
          <p:nvPr/>
        </p:nvSpPr>
        <p:spPr>
          <a:xfrm>
            <a:off x="1097280" y="5012022"/>
            <a:ext cx="10195112" cy="1292662"/>
          </a:xfrm>
          <a:prstGeom prst="rect">
            <a:avLst/>
          </a:prstGeom>
        </p:spPr>
        <p:txBody>
          <a:bodyPr wrap="square">
            <a:spAutoFit/>
          </a:bodyPr>
          <a:lstStyle/>
          <a:p>
            <a:r>
              <a:rPr lang="pt-BR" sz="2600" b="1" dirty="0">
                <a:latin typeface="Roboto" panose="02000000000000000000" pitchFamily="2" charset="0"/>
                <a:ea typeface="Roboto" panose="02000000000000000000" pitchFamily="2" charset="0"/>
              </a:rPr>
              <a:t>Dramaturgo</a:t>
            </a:r>
            <a:r>
              <a:rPr lang="pt-BR" sz="2600" dirty="0">
                <a:latin typeface="Roboto" panose="02000000000000000000" pitchFamily="2" charset="0"/>
                <a:ea typeface="Roboto" panose="02000000000000000000" pitchFamily="2" charset="0"/>
              </a:rPr>
              <a:t> é o autor de textos representados no teatro, no cinema, na televisão, em vídeo. A linguagem artística do dramaturgo e a produção de determinada época ou autor chama-se dramaturgia.</a:t>
            </a:r>
          </a:p>
        </p:txBody>
      </p:sp>
      <p:sp>
        <p:nvSpPr>
          <p:cNvPr id="3" name="Slide Number Placeholder 2"/>
          <p:cNvSpPr>
            <a:spLocks noGrp="1"/>
          </p:cNvSpPr>
          <p:nvPr>
            <p:ph type="sldNum" sz="quarter" idx="12"/>
          </p:nvPr>
        </p:nvSpPr>
        <p:spPr/>
        <p:txBody>
          <a:bodyPr/>
          <a:lstStyle/>
          <a:p>
            <a:fld id="{55F53DCD-E047-48AD-865F-E892288FE72A}" type="slidenum">
              <a:rPr lang="pt-BR" smtClean="0"/>
              <a:t>5</a:t>
            </a:fld>
            <a:endParaRPr lang="pt-BR" dirty="0"/>
          </a:p>
        </p:txBody>
      </p:sp>
      <p:pic>
        <p:nvPicPr>
          <p:cNvPr id="1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009809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rredondar Retângulo em um Canto Diagonal 2"/>
          <p:cNvSpPr/>
          <p:nvPr/>
        </p:nvSpPr>
        <p:spPr>
          <a:xfrm>
            <a:off x="6282468" y="2080910"/>
            <a:ext cx="5071332" cy="4235102"/>
          </a:xfrm>
          <a:prstGeom prst="round2DiagRect">
            <a:avLst>
              <a:gd name="adj1" fmla="val 9781"/>
              <a:gd name="adj2"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O autor e os atores</a:t>
            </a:r>
          </a:p>
        </p:txBody>
      </p:sp>
      <p:sp>
        <p:nvSpPr>
          <p:cNvPr id="4" name="Espaço Reservado para Conteúdo 3"/>
          <p:cNvSpPr>
            <a:spLocks noGrp="1"/>
          </p:cNvSpPr>
          <p:nvPr>
            <p:ph idx="1"/>
          </p:nvPr>
        </p:nvSpPr>
        <p:spPr>
          <a:xfrm>
            <a:off x="6639710" y="2462082"/>
            <a:ext cx="4356847" cy="3788662"/>
          </a:xfrm>
        </p:spPr>
        <p:txBody>
          <a:bodyPr>
            <a:normAutofit/>
          </a:bodyPr>
          <a:lstStyle/>
          <a:p>
            <a:r>
              <a:rPr lang="pt-BR" b="1" dirty="0">
                <a:latin typeface="Roboto" panose="02000000000000000000" pitchFamily="2" charset="0"/>
                <a:ea typeface="Roboto" panose="02000000000000000000" pitchFamily="2" charset="0"/>
              </a:rPr>
              <a:t>Roteirista</a:t>
            </a:r>
            <a:r>
              <a:rPr lang="pt-BR" dirty="0">
                <a:latin typeface="Roboto" panose="02000000000000000000" pitchFamily="2" charset="0"/>
                <a:ea typeface="Roboto" panose="02000000000000000000" pitchFamily="2" charset="0"/>
              </a:rPr>
              <a:t> é o profissional que escreve as histórias e as sequências de cenas para produções audiovisuais, voltadas para o cinema, a televisão e a internet, entre outras mídias.</a:t>
            </a: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950" y="1774742"/>
            <a:ext cx="5830125" cy="4944507"/>
          </a:xfrm>
          <a:prstGeom prst="rect">
            <a:avLst/>
          </a:prstGeom>
        </p:spPr>
      </p:pic>
      <p:sp>
        <p:nvSpPr>
          <p:cNvPr id="6" name="Slide Number Placeholder 5"/>
          <p:cNvSpPr>
            <a:spLocks noGrp="1"/>
          </p:cNvSpPr>
          <p:nvPr>
            <p:ph type="sldNum" sz="quarter" idx="12"/>
          </p:nvPr>
        </p:nvSpPr>
        <p:spPr/>
        <p:txBody>
          <a:bodyPr/>
          <a:lstStyle/>
          <a:p>
            <a:fld id="{55F53DCD-E047-48AD-865F-E892288FE72A}" type="slidenum">
              <a:rPr lang="pt-BR" smtClean="0"/>
              <a:t>6</a:t>
            </a:fld>
            <a:endParaRPr lang="pt-BR" dirty="0"/>
          </a:p>
        </p:txBody>
      </p:sp>
      <p:pic>
        <p:nvPicPr>
          <p:cNvPr id="7"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288103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594610"/>
            <a:ext cx="10515600" cy="1325563"/>
          </a:xfrm>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pPr algn="ctr"/>
            <a:r>
              <a:rPr lang="pt-BR" sz="4800" dirty="0">
                <a:solidFill>
                  <a:srgbClr val="0070C0"/>
                </a:solidFill>
                <a:latin typeface="Roboto" panose="02000000000000000000" pitchFamily="2" charset="0"/>
                <a:ea typeface="Roboto" panose="02000000000000000000" pitchFamily="2" charset="0"/>
              </a:rPr>
              <a:t>A linguagem verbal e a não verbal na dramaturgia</a:t>
            </a:r>
          </a:p>
        </p:txBody>
      </p:sp>
      <p:grpSp>
        <p:nvGrpSpPr>
          <p:cNvPr id="4" name="Grupo 3"/>
          <p:cNvGrpSpPr/>
          <p:nvPr/>
        </p:nvGrpSpPr>
        <p:grpSpPr>
          <a:xfrm>
            <a:off x="838200" y="2377440"/>
            <a:ext cx="10515600" cy="3248810"/>
            <a:chOff x="0" y="0"/>
            <a:chExt cx="10515600" cy="2118732"/>
          </a:xfrm>
        </p:grpSpPr>
        <p:sp>
          <p:nvSpPr>
            <p:cNvPr id="6" name="Retângulo de cantos arredondados 5"/>
            <p:cNvSpPr/>
            <p:nvPr/>
          </p:nvSpPr>
          <p:spPr>
            <a:xfrm>
              <a:off x="0" y="0"/>
              <a:ext cx="10515600" cy="2118732"/>
            </a:xfrm>
            <a:prstGeom prst="roundRect">
              <a:avLst>
                <a:gd name="adj" fmla="val 10000"/>
              </a:avLst>
            </a:prstGeom>
            <a:solidFill>
              <a:schemeClr val="accent1">
                <a:lumMod val="20000"/>
                <a:lumOff val="80000"/>
              </a:schemeClr>
            </a:solidFill>
          </p:spPr>
          <p:style>
            <a:lnRef idx="1">
              <a:schemeClr val="accent5"/>
            </a:lnRef>
            <a:fillRef idx="2">
              <a:schemeClr val="accent5"/>
            </a:fillRef>
            <a:effectRef idx="1">
              <a:schemeClr val="accent5"/>
            </a:effectRef>
            <a:fontRef idx="minor">
              <a:schemeClr val="dk1">
                <a:hueOff val="0"/>
                <a:satOff val="0"/>
                <a:lumOff val="0"/>
                <a:alphaOff val="0"/>
              </a:schemeClr>
            </a:fontRef>
          </p:style>
        </p:sp>
        <p:sp>
          <p:nvSpPr>
            <p:cNvPr id="7" name="Retângulo 6"/>
            <p:cNvSpPr/>
            <p:nvPr/>
          </p:nvSpPr>
          <p:spPr>
            <a:xfrm>
              <a:off x="0" y="0"/>
              <a:ext cx="10515600" cy="63561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endParaRPr lang="pt-BR" sz="3800" kern="1200" dirty="0"/>
            </a:p>
          </p:txBody>
        </p:sp>
      </p:grpSp>
      <p:sp>
        <p:nvSpPr>
          <p:cNvPr id="11" name="CaixaDeTexto 10">
            <a:extLst>
              <a:ext uri="{FF2B5EF4-FFF2-40B4-BE49-F238E27FC236}">
                <a16:creationId xmlns:a16="http://schemas.microsoft.com/office/drawing/2014/main" id="{8147808B-C090-4A3F-ACEE-CC7341A598D9}"/>
              </a:ext>
            </a:extLst>
          </p:cNvPr>
          <p:cNvSpPr txBox="1"/>
          <p:nvPr/>
        </p:nvSpPr>
        <p:spPr>
          <a:xfrm>
            <a:off x="1292509" y="2864761"/>
            <a:ext cx="9606982" cy="22467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pt-BR" sz="2800" dirty="0">
                <a:latin typeface="Roboto" panose="02000000000000000000" pitchFamily="2" charset="0"/>
                <a:ea typeface="Roboto" panose="02000000000000000000" pitchFamily="2" charset="0"/>
              </a:rPr>
              <a:t>Há diferentes formas de comunicação na arte. No caso da palavra, podemos escrevê-la, como nos textos teatrais, ou dizê-la, como nas encenações de peças teatrais e produções audiovisuais. Essas formas de</a:t>
            </a:r>
          </a:p>
          <a:p>
            <a:r>
              <a:rPr lang="pt-BR" sz="2800" dirty="0">
                <a:latin typeface="Roboto" panose="02000000000000000000" pitchFamily="2" charset="0"/>
                <a:ea typeface="Roboto" panose="02000000000000000000" pitchFamily="2" charset="0"/>
              </a:rPr>
              <a:t>comunicação são definidas como </a:t>
            </a:r>
            <a:r>
              <a:rPr lang="pt-BR" sz="2800" b="1" dirty="0">
                <a:latin typeface="Roboto" panose="02000000000000000000" pitchFamily="2" charset="0"/>
                <a:ea typeface="Roboto" panose="02000000000000000000" pitchFamily="2" charset="0"/>
              </a:rPr>
              <a:t>comunicação verbal</a:t>
            </a:r>
            <a:r>
              <a:rPr lang="pt-BR" sz="2800" dirty="0">
                <a:latin typeface="Roboto" panose="02000000000000000000" pitchFamily="2" charset="0"/>
                <a:ea typeface="Roboto" panose="02000000000000000000" pitchFamily="2" charset="0"/>
              </a:rPr>
              <a:t>.</a:t>
            </a:r>
          </a:p>
        </p:txBody>
      </p:sp>
      <p:sp>
        <p:nvSpPr>
          <p:cNvPr id="3" name="Slide Number Placeholder 2"/>
          <p:cNvSpPr>
            <a:spLocks noGrp="1"/>
          </p:cNvSpPr>
          <p:nvPr>
            <p:ph type="sldNum" sz="quarter" idx="12"/>
          </p:nvPr>
        </p:nvSpPr>
        <p:spPr/>
        <p:txBody>
          <a:bodyPr/>
          <a:lstStyle/>
          <a:p>
            <a:fld id="{55F53DCD-E047-48AD-865F-E892288FE72A}" type="slidenum">
              <a:rPr lang="pt-BR" smtClean="0"/>
              <a:t>7</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12884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838200" y="2076226"/>
            <a:ext cx="10515600" cy="3937299"/>
            <a:chOff x="0" y="0"/>
            <a:chExt cx="10515600" cy="2118732"/>
          </a:xfrm>
        </p:grpSpPr>
        <p:sp>
          <p:nvSpPr>
            <p:cNvPr id="5" name="Retângulo de cantos arredondados 4"/>
            <p:cNvSpPr/>
            <p:nvPr/>
          </p:nvSpPr>
          <p:spPr>
            <a:xfrm>
              <a:off x="0" y="0"/>
              <a:ext cx="10515600" cy="2118732"/>
            </a:xfrm>
            <a:prstGeom prst="roundRect">
              <a:avLst>
                <a:gd name="adj" fmla="val 10000"/>
              </a:avLst>
            </a:prstGeom>
            <a:solidFill>
              <a:schemeClr val="accent1">
                <a:lumMod val="20000"/>
                <a:lumOff val="80000"/>
              </a:schemeClr>
            </a:solidFill>
          </p:spPr>
          <p:style>
            <a:lnRef idx="1">
              <a:schemeClr val="accent5"/>
            </a:lnRef>
            <a:fillRef idx="2">
              <a:schemeClr val="accent5"/>
            </a:fillRef>
            <a:effectRef idx="1">
              <a:schemeClr val="accent5"/>
            </a:effectRef>
            <a:fontRef idx="minor">
              <a:schemeClr val="dk1">
                <a:hueOff val="0"/>
                <a:satOff val="0"/>
                <a:lumOff val="0"/>
                <a:alphaOff val="0"/>
              </a:schemeClr>
            </a:fontRef>
          </p:style>
        </p:sp>
        <p:sp>
          <p:nvSpPr>
            <p:cNvPr id="6" name="Retângulo 5"/>
            <p:cNvSpPr/>
            <p:nvPr/>
          </p:nvSpPr>
          <p:spPr>
            <a:xfrm>
              <a:off x="0" y="0"/>
              <a:ext cx="10515600" cy="63561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endParaRPr lang="pt-BR" sz="3800" kern="1200" dirty="0"/>
            </a:p>
          </p:txBody>
        </p:sp>
      </p:grpSp>
      <p:sp>
        <p:nvSpPr>
          <p:cNvPr id="7"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564012"/>
            <a:ext cx="10515600" cy="1325563"/>
          </a:xfrm>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pPr algn="ctr"/>
            <a:r>
              <a:rPr lang="pt-BR" sz="4800" dirty="0">
                <a:solidFill>
                  <a:srgbClr val="0070C0"/>
                </a:solidFill>
                <a:latin typeface="Roboto" panose="02000000000000000000" pitchFamily="2" charset="0"/>
                <a:ea typeface="Roboto" panose="02000000000000000000" pitchFamily="2" charset="0"/>
              </a:rPr>
              <a:t>A linguagem verbal e a não verbal na dramaturgia</a:t>
            </a:r>
          </a:p>
        </p:txBody>
      </p:sp>
      <p:sp>
        <p:nvSpPr>
          <p:cNvPr id="8" name="CaixaDeTexto 7">
            <a:extLst>
              <a:ext uri="{FF2B5EF4-FFF2-40B4-BE49-F238E27FC236}">
                <a16:creationId xmlns:a16="http://schemas.microsoft.com/office/drawing/2014/main" id="{8147808B-C090-4A3F-ACEE-CC7341A598D9}"/>
              </a:ext>
            </a:extLst>
          </p:cNvPr>
          <p:cNvSpPr txBox="1"/>
          <p:nvPr/>
        </p:nvSpPr>
        <p:spPr>
          <a:xfrm>
            <a:off x="1292509" y="2688873"/>
            <a:ext cx="9606982" cy="267765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pt-BR" sz="2800" dirty="0">
                <a:latin typeface="Roboto" panose="02000000000000000000" pitchFamily="2" charset="0"/>
                <a:ea typeface="Roboto" panose="02000000000000000000" pitchFamily="2" charset="0"/>
              </a:rPr>
              <a:t>Também podemos comunicar ideias e sentimentos por meio das artes visuais, como em pinturas e esculturas. Gestos, movimentos e expressões também são instrumentos da comunicação, tanto no teatro e no cinema como na dança. Essas formas de comunicação são consideradas </a:t>
            </a:r>
            <a:r>
              <a:rPr lang="pt-BR" sz="2800" b="1" dirty="0">
                <a:latin typeface="Roboto" panose="02000000000000000000" pitchFamily="2" charset="0"/>
                <a:ea typeface="Roboto" panose="02000000000000000000" pitchFamily="2" charset="0"/>
              </a:rPr>
              <a:t>comunicação não verbal</a:t>
            </a:r>
            <a:r>
              <a:rPr lang="pt-BR" sz="2800" dirty="0">
                <a:latin typeface="Roboto" panose="02000000000000000000" pitchFamily="2" charset="0"/>
                <a:ea typeface="Roboto" panose="02000000000000000000" pitchFamily="2" charset="0"/>
              </a:rPr>
              <a:t>.</a:t>
            </a:r>
          </a:p>
        </p:txBody>
      </p:sp>
      <p:sp>
        <p:nvSpPr>
          <p:cNvPr id="2" name="Slide Number Placeholder 1"/>
          <p:cNvSpPr>
            <a:spLocks noGrp="1"/>
          </p:cNvSpPr>
          <p:nvPr>
            <p:ph type="sldNum" sz="quarter" idx="12"/>
          </p:nvPr>
        </p:nvSpPr>
        <p:spPr/>
        <p:txBody>
          <a:bodyPr/>
          <a:lstStyle/>
          <a:p>
            <a:fld id="{55F53DCD-E047-48AD-865F-E892288FE72A}" type="slidenum">
              <a:rPr lang="pt-BR" smtClean="0"/>
              <a:t>8</a:t>
            </a:fld>
            <a:endParaRPr lang="pt-BR" dirty="0"/>
          </a:p>
        </p:txBody>
      </p:sp>
      <p:pic>
        <p:nvPicPr>
          <p:cNvPr id="9"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847516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701703"/>
            <a:ext cx="10515600" cy="1325563"/>
          </a:xfrm>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Nossos traços</a:t>
            </a:r>
          </a:p>
        </p:txBody>
      </p:sp>
      <p:sp>
        <p:nvSpPr>
          <p:cNvPr id="5" name="CaixaDeTexto 4">
            <a:extLst>
              <a:ext uri="{FF2B5EF4-FFF2-40B4-BE49-F238E27FC236}">
                <a16:creationId xmlns:a16="http://schemas.microsoft.com/office/drawing/2014/main" id="{8147808B-C090-4A3F-ACEE-CC7341A598D9}"/>
              </a:ext>
            </a:extLst>
          </p:cNvPr>
          <p:cNvSpPr txBox="1"/>
          <p:nvPr/>
        </p:nvSpPr>
        <p:spPr>
          <a:xfrm>
            <a:off x="838200" y="2231869"/>
            <a:ext cx="10515600" cy="310854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buFont typeface="Arial" panose="020B0604020202020204" pitchFamily="34" charset="0"/>
              <a:buChar char="•"/>
            </a:pPr>
            <a:endParaRPr lang="pt-BR" sz="2800" dirty="0">
              <a:latin typeface="Roboto" panose="02000000000000000000" pitchFamily="2" charset="0"/>
              <a:ea typeface="Roboto" panose="02000000000000000000" pitchFamily="2" charset="0"/>
            </a:endParaRPr>
          </a:p>
          <a:p>
            <a:pPr marL="457200" indent="-457200">
              <a:buFont typeface="Arial" panose="020B0604020202020204" pitchFamily="34" charset="0"/>
              <a:buChar char="•"/>
            </a:pPr>
            <a:r>
              <a:rPr lang="pt-BR" sz="2800" dirty="0">
                <a:latin typeface="Roboto" panose="02000000000000000000" pitchFamily="2" charset="0"/>
                <a:ea typeface="Roboto" panose="02000000000000000000" pitchFamily="2" charset="0"/>
              </a:rPr>
              <a:t>Nas </a:t>
            </a:r>
            <a:r>
              <a:rPr lang="pt-BR" sz="2800" b="1" dirty="0">
                <a:latin typeface="Roboto" panose="02000000000000000000" pitchFamily="2" charset="0"/>
                <a:ea typeface="Roboto" panose="02000000000000000000" pitchFamily="2" charset="0"/>
              </a:rPr>
              <a:t>instalações artísticas</a:t>
            </a:r>
            <a:r>
              <a:rPr lang="pt-BR" sz="2800" dirty="0">
                <a:latin typeface="Roboto" panose="02000000000000000000" pitchFamily="2" charset="0"/>
                <a:ea typeface="Roboto" panose="02000000000000000000" pitchFamily="2" charset="0"/>
              </a:rPr>
              <a:t>, uma forma de produção de arte contemporânea, o artista executa sua proposta de criar um ambiente para que o público o visite e viva experiências sensoriais – em alguns casos, os visitantes podem interagir com a obra.</a:t>
            </a:r>
          </a:p>
          <a:p>
            <a:pPr marL="457200" indent="-457200">
              <a:buFont typeface="Arial" panose="020B0604020202020204" pitchFamily="34" charset="0"/>
              <a:buChar char="•"/>
            </a:pPr>
            <a:endParaRPr lang="pt-BR" sz="2800" dirty="0">
              <a:latin typeface="Roboto" panose="02000000000000000000" pitchFamily="2" charset="0"/>
              <a:ea typeface="Roboto" panose="02000000000000000000" pitchFamily="2" charset="0"/>
            </a:endParaRPr>
          </a:p>
        </p:txBody>
      </p:sp>
      <p:sp>
        <p:nvSpPr>
          <p:cNvPr id="3" name="Slide Number Placeholder 2"/>
          <p:cNvSpPr>
            <a:spLocks noGrp="1"/>
          </p:cNvSpPr>
          <p:nvPr>
            <p:ph type="sldNum" sz="quarter" idx="12"/>
          </p:nvPr>
        </p:nvSpPr>
        <p:spPr/>
        <p:txBody>
          <a:bodyPr/>
          <a:lstStyle/>
          <a:p>
            <a:fld id="{55F53DCD-E047-48AD-865F-E892288FE72A}" type="slidenum">
              <a:rPr lang="pt-BR" smtClean="0"/>
              <a:t>9</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909126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Nossos traços</a:t>
            </a:r>
          </a:p>
        </p:txBody>
      </p:sp>
      <p:sp>
        <p:nvSpPr>
          <p:cNvPr id="5" name="CaixaDeTexto 4">
            <a:extLst>
              <a:ext uri="{FF2B5EF4-FFF2-40B4-BE49-F238E27FC236}">
                <a16:creationId xmlns:a16="http://schemas.microsoft.com/office/drawing/2014/main" id="{8147808B-C090-4A3F-ACEE-CC7341A598D9}"/>
              </a:ext>
            </a:extLst>
          </p:cNvPr>
          <p:cNvSpPr txBox="1"/>
          <p:nvPr/>
        </p:nvSpPr>
        <p:spPr>
          <a:xfrm>
            <a:off x="838200" y="1801563"/>
            <a:ext cx="10515600" cy="48320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pt-BR" sz="2800" dirty="0">
              <a:latin typeface="Roboto" panose="02000000000000000000" pitchFamily="2" charset="0"/>
              <a:ea typeface="Roboto" panose="02000000000000000000" pitchFamily="2" charset="0"/>
            </a:endParaRPr>
          </a:p>
          <a:p>
            <a:pPr marL="457200" indent="-457200">
              <a:buFont typeface="Arial" panose="020B0604020202020204" pitchFamily="34" charset="0"/>
              <a:buChar char="•"/>
            </a:pPr>
            <a:r>
              <a:rPr lang="pt-BR" sz="2800" dirty="0">
                <a:latin typeface="Roboto" panose="02000000000000000000" pitchFamily="2" charset="0"/>
                <a:ea typeface="Roboto" panose="02000000000000000000" pitchFamily="2" charset="0"/>
              </a:rPr>
              <a:t>A </a:t>
            </a:r>
            <a:r>
              <a:rPr lang="pt-BR" sz="2800" b="1" i="1" dirty="0">
                <a:latin typeface="Roboto" panose="02000000000000000000" pitchFamily="2" charset="0"/>
                <a:ea typeface="Roboto" panose="02000000000000000000" pitchFamily="2" charset="0"/>
              </a:rPr>
              <a:t>site-specific art </a:t>
            </a:r>
            <a:r>
              <a:rPr lang="pt-BR" sz="2800" dirty="0">
                <a:latin typeface="Roboto" panose="02000000000000000000" pitchFamily="2" charset="0"/>
                <a:ea typeface="Roboto" panose="02000000000000000000" pitchFamily="2" charset="0"/>
              </a:rPr>
              <a:t>é a montagem temporária ou permanente de uma obra em um lugar específico. Trata-se de outra das linguagens contemporâneas da arte, cujo foco é criar propostas artísticas de acordo com o ambiente e com um espaço determinado. Há todo um planejamento para que esse tipo de arte aconteça, de modo que os artistas criam com base no cálculo das dimensões do lugar, na quantidade de material a ser usado e no trânsito das pessoas, entre outros aspectos.</a:t>
            </a:r>
          </a:p>
          <a:p>
            <a:pPr marL="457200" indent="-457200">
              <a:buFont typeface="Arial" panose="020B0604020202020204" pitchFamily="34" charset="0"/>
              <a:buChar char="•"/>
            </a:pPr>
            <a:endParaRPr lang="pt-BR" sz="2800" dirty="0">
              <a:latin typeface="Roboto" panose="02000000000000000000" pitchFamily="2" charset="0"/>
              <a:ea typeface="Roboto" panose="02000000000000000000" pitchFamily="2" charset="0"/>
            </a:endParaRPr>
          </a:p>
        </p:txBody>
      </p:sp>
      <p:sp>
        <p:nvSpPr>
          <p:cNvPr id="2" name="Slide Number Placeholder 1"/>
          <p:cNvSpPr>
            <a:spLocks noGrp="1"/>
          </p:cNvSpPr>
          <p:nvPr>
            <p:ph type="sldNum" sz="quarter" idx="12"/>
          </p:nvPr>
        </p:nvSpPr>
        <p:spPr/>
        <p:txBody>
          <a:bodyPr/>
          <a:lstStyle/>
          <a:p>
            <a:fld id="{55F53DCD-E047-48AD-865F-E892288FE72A}" type="slidenum">
              <a:rPr lang="pt-BR" smtClean="0"/>
              <a:t>10</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421184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E4CEA2-155B-4300-A4C5-1B1228E27ACE}"/>
              </a:ext>
            </a:extLst>
          </p:cNvPr>
          <p:cNvSpPr>
            <a:spLocks noGrp="1"/>
          </p:cNvSpPr>
          <p:nvPr>
            <p:ph type="ctrTitle"/>
          </p:nvPr>
        </p:nvSpPr>
        <p:spPr/>
        <p:txBody>
          <a:bodyPr>
            <a:normAutofit/>
          </a:bodyPr>
          <a:lstStyle/>
          <a:p>
            <a:r>
              <a:rPr lang="pt-BR" sz="4800" dirty="0">
                <a:latin typeface="Roboto" panose="02000000000000000000" pitchFamily="2" charset="0"/>
                <a:ea typeface="Roboto" panose="02000000000000000000" pitchFamily="2" charset="0"/>
              </a:rPr>
              <a:t>UNIDADE 4</a:t>
            </a:r>
            <a:br>
              <a:rPr lang="pt-BR" sz="4800" dirty="0">
                <a:latin typeface="Roboto" panose="02000000000000000000" pitchFamily="2" charset="0"/>
                <a:ea typeface="Roboto" panose="02000000000000000000" pitchFamily="2" charset="0"/>
              </a:rPr>
            </a:br>
            <a:r>
              <a:rPr lang="pt-BR" sz="4800" dirty="0">
                <a:latin typeface="Roboto" panose="02000000000000000000" pitchFamily="2" charset="0"/>
                <a:ea typeface="Roboto" panose="02000000000000000000" pitchFamily="2" charset="0"/>
              </a:rPr>
              <a:t>AÇÃO CULTURAL</a:t>
            </a:r>
          </a:p>
        </p:txBody>
      </p:sp>
      <p:sp>
        <p:nvSpPr>
          <p:cNvPr id="3" name="Subtítulo 2">
            <a:extLst>
              <a:ext uri="{FF2B5EF4-FFF2-40B4-BE49-F238E27FC236}">
                <a16:creationId xmlns:a16="http://schemas.microsoft.com/office/drawing/2014/main" id="{187D770E-4969-47DD-8278-7AFCB45B1991}"/>
              </a:ext>
            </a:extLst>
          </p:cNvPr>
          <p:cNvSpPr>
            <a:spLocks noGrp="1"/>
          </p:cNvSpPr>
          <p:nvPr>
            <p:ph type="subTitle" idx="1"/>
          </p:nvPr>
        </p:nvSpPr>
        <p:spPr/>
        <p:txBody>
          <a:bodyPr>
            <a:normAutofit/>
          </a:bodyPr>
          <a:lstStyle/>
          <a:p>
            <a:r>
              <a:rPr lang="pt-BR" sz="2800" dirty="0">
                <a:latin typeface="Roboto" panose="02000000000000000000" pitchFamily="2" charset="0"/>
                <a:ea typeface="Roboto" panose="02000000000000000000" pitchFamily="2" charset="0"/>
              </a:rPr>
              <a:t>CAPÍTULO 2 – Arte em ação</a:t>
            </a:r>
          </a:p>
        </p:txBody>
      </p:sp>
      <p:sp>
        <p:nvSpPr>
          <p:cNvPr id="4" name="Slide Number Placeholder 3"/>
          <p:cNvSpPr>
            <a:spLocks noGrp="1"/>
          </p:cNvSpPr>
          <p:nvPr>
            <p:ph type="sldNum" sz="quarter" idx="12"/>
          </p:nvPr>
        </p:nvSpPr>
        <p:spPr/>
        <p:txBody>
          <a:bodyPr/>
          <a:lstStyle/>
          <a:p>
            <a:fld id="{55F53DCD-E047-48AD-865F-E892288FE72A}" type="slidenum">
              <a:rPr lang="pt-BR" smtClean="0"/>
              <a:t>11</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604472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8834DE48-3E41-4F09-B179-17C04192CF5A}"/>
              </a:ext>
            </a:extLst>
          </p:cNvPr>
          <p:cNvSpPr>
            <a:spLocks noGrp="1"/>
          </p:cNvSpPr>
          <p:nvPr>
            <p:ph type="title"/>
          </p:nvPr>
        </p:nvSpPr>
        <p:spPr>
          <a:xfrm>
            <a:off x="838200" y="365125"/>
            <a:ext cx="10515600" cy="1325563"/>
          </a:xfrm>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dirty="0">
                <a:solidFill>
                  <a:srgbClr val="0070C0"/>
                </a:solidFill>
                <a:latin typeface="Roboto" panose="02000000000000000000" pitchFamily="2" charset="0"/>
                <a:ea typeface="Roboto" panose="02000000000000000000" pitchFamily="2" charset="0"/>
              </a:rPr>
              <a:t>Venha dinamizar!</a:t>
            </a:r>
          </a:p>
        </p:txBody>
      </p:sp>
      <p:sp>
        <p:nvSpPr>
          <p:cNvPr id="3" name="CaixaDeTexto 2"/>
          <p:cNvSpPr txBox="1"/>
          <p:nvPr/>
        </p:nvSpPr>
        <p:spPr>
          <a:xfrm>
            <a:off x="1255058" y="2037862"/>
            <a:ext cx="5984839" cy="4524315"/>
          </a:xfrm>
          <a:prstGeom prst="rect">
            <a:avLst/>
          </a:prstGeom>
          <a:noFill/>
        </p:spPr>
        <p:txBody>
          <a:bodyPr wrap="square" rtlCol="0">
            <a:spAutoFit/>
          </a:bodyPr>
          <a:lstStyle/>
          <a:p>
            <a:r>
              <a:rPr lang="pt-BR" sz="2400" dirty="0">
                <a:latin typeface="Roboto" panose="02000000000000000000" pitchFamily="2" charset="0"/>
                <a:ea typeface="Roboto" panose="02000000000000000000" pitchFamily="2" charset="0"/>
              </a:rPr>
              <a:t>Quem espalha poesia no ar?</a:t>
            </a:r>
          </a:p>
          <a:p>
            <a:r>
              <a:rPr lang="pt-BR" sz="2400" dirty="0">
                <a:latin typeface="Roboto" panose="02000000000000000000" pitchFamily="2" charset="0"/>
                <a:ea typeface="Roboto" panose="02000000000000000000" pitchFamily="2" charset="0"/>
              </a:rPr>
              <a:t>Dá voz a quem queira falar?</a:t>
            </a:r>
          </a:p>
          <a:p>
            <a:r>
              <a:rPr lang="pt-BR" sz="2400" dirty="0">
                <a:latin typeface="Roboto" panose="02000000000000000000" pitchFamily="2" charset="0"/>
                <a:ea typeface="Roboto" panose="02000000000000000000" pitchFamily="2" charset="0"/>
              </a:rPr>
              <a:t>Venha fazer diferença,</a:t>
            </a:r>
          </a:p>
          <a:p>
            <a:r>
              <a:rPr lang="pt-BR" sz="2400" dirty="0">
                <a:latin typeface="Roboto" panose="02000000000000000000" pitchFamily="2" charset="0"/>
                <a:ea typeface="Roboto" panose="02000000000000000000" pitchFamily="2" charset="0"/>
              </a:rPr>
              <a:t>marcar presença, dar voz</a:t>
            </a:r>
          </a:p>
          <a:p>
            <a:r>
              <a:rPr lang="pt-BR" sz="2400" dirty="0">
                <a:latin typeface="Roboto" panose="02000000000000000000" pitchFamily="2" charset="0"/>
                <a:ea typeface="Roboto" panose="02000000000000000000" pitchFamily="2" charset="0"/>
              </a:rPr>
              <a:t>ao poeta, ao músico,</a:t>
            </a:r>
          </a:p>
          <a:p>
            <a:r>
              <a:rPr lang="pt-BR" sz="2400" dirty="0">
                <a:latin typeface="Roboto" panose="02000000000000000000" pitchFamily="2" charset="0"/>
                <a:ea typeface="Roboto" panose="02000000000000000000" pitchFamily="2" charset="0"/>
              </a:rPr>
              <a:t>ao ator, à dançarina,</a:t>
            </a:r>
          </a:p>
          <a:p>
            <a:r>
              <a:rPr lang="pt-BR" sz="2400" dirty="0">
                <a:latin typeface="Roboto" panose="02000000000000000000" pitchFamily="2" charset="0"/>
                <a:ea typeface="Roboto" panose="02000000000000000000" pitchFamily="2" charset="0"/>
              </a:rPr>
              <a:t>ao artista visual, multimídia...</a:t>
            </a:r>
          </a:p>
          <a:p>
            <a:r>
              <a:rPr lang="pt-BR" sz="2400" dirty="0">
                <a:latin typeface="Roboto" panose="02000000000000000000" pitchFamily="2" charset="0"/>
                <a:ea typeface="Roboto" panose="02000000000000000000" pitchFamily="2" charset="0"/>
              </a:rPr>
              <a:t>A quem queira criar e mostrar sua arte por toda parte!</a:t>
            </a:r>
          </a:p>
          <a:p>
            <a:r>
              <a:rPr lang="pt-BR" sz="2400" dirty="0">
                <a:latin typeface="Roboto" panose="02000000000000000000" pitchFamily="2" charset="0"/>
                <a:ea typeface="Roboto" panose="02000000000000000000" pitchFamily="2" charset="0"/>
              </a:rPr>
              <a:t>Ser protagonista da sua própria arte.</a:t>
            </a:r>
          </a:p>
          <a:p>
            <a:r>
              <a:rPr lang="pt-BR" sz="2400" dirty="0">
                <a:latin typeface="Roboto" panose="02000000000000000000" pitchFamily="2" charset="0"/>
                <a:ea typeface="Roboto" panose="02000000000000000000" pitchFamily="2" charset="0"/>
              </a:rPr>
              <a:t>Combinar com os amigos um encontro.</a:t>
            </a:r>
          </a:p>
          <a:p>
            <a:r>
              <a:rPr lang="pt-BR" sz="2400" dirty="0">
                <a:latin typeface="Roboto" panose="02000000000000000000" pitchFamily="2" charset="0"/>
                <a:ea typeface="Roboto" panose="02000000000000000000" pitchFamily="2" charset="0"/>
              </a:rPr>
              <a:t>Ponto de cultura e de arte.</a:t>
            </a:r>
          </a:p>
        </p:txBody>
      </p:sp>
      <p:sp>
        <p:nvSpPr>
          <p:cNvPr id="8" name="Arredondar Retângulo em um Canto Diagonal 7"/>
          <p:cNvSpPr/>
          <p:nvPr/>
        </p:nvSpPr>
        <p:spPr>
          <a:xfrm>
            <a:off x="876301" y="2037862"/>
            <a:ext cx="10439398" cy="4610347"/>
          </a:xfrm>
          <a:prstGeom prst="round2DiagRect">
            <a:avLst>
              <a:gd name="adj1" fmla="val 9781"/>
              <a:gd name="adj2" fmla="val 0"/>
            </a:avLst>
          </a:prstGeom>
          <a:noFill/>
          <a:ln>
            <a:gradFill>
              <a:gsLst>
                <a:gs pos="27424">
                  <a:srgbClr val="DAE3F3"/>
                </a:gs>
                <a:gs pos="15922">
                  <a:srgbClr val="E6ECF7"/>
                </a:gs>
                <a:gs pos="63725">
                  <a:srgbClr val="B6C8E7"/>
                </a:gs>
                <a:gs pos="48692">
                  <a:srgbClr val="C5D3EC"/>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Slide Number Placeholder 1"/>
          <p:cNvSpPr>
            <a:spLocks noGrp="1"/>
          </p:cNvSpPr>
          <p:nvPr>
            <p:ph type="sldNum" sz="quarter" idx="12"/>
          </p:nvPr>
        </p:nvSpPr>
        <p:spPr/>
        <p:txBody>
          <a:bodyPr/>
          <a:lstStyle/>
          <a:p>
            <a:fld id="{55F53DCD-E047-48AD-865F-E892288FE72A}" type="slidenum">
              <a:rPr lang="pt-BR" smtClean="0"/>
              <a:t>12</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234753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8834DE48-3E41-4F09-B179-17C04192CF5A}"/>
              </a:ext>
            </a:extLst>
          </p:cNvPr>
          <p:cNvSpPr>
            <a:spLocks noGrp="1"/>
          </p:cNvSpPr>
          <p:nvPr>
            <p:ph type="title"/>
          </p:nvPr>
        </p:nvSpPr>
        <p:spPr>
          <a:xfrm>
            <a:off x="868805" y="717013"/>
            <a:ext cx="10515600" cy="1325563"/>
          </a:xfrm>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dirty="0">
                <a:solidFill>
                  <a:srgbClr val="0070C0"/>
                </a:solidFill>
                <a:latin typeface="Roboto" panose="02000000000000000000" pitchFamily="2" charset="0"/>
                <a:ea typeface="Roboto" panose="02000000000000000000" pitchFamily="2" charset="0"/>
              </a:rPr>
              <a:t>O evento cultural que mudou o Brasil: Semana de Arte Moderna</a:t>
            </a:r>
          </a:p>
        </p:txBody>
      </p:sp>
      <p:sp>
        <p:nvSpPr>
          <p:cNvPr id="5" name="Retângulo de cantos arredondados 4"/>
          <p:cNvSpPr/>
          <p:nvPr/>
        </p:nvSpPr>
        <p:spPr>
          <a:xfrm>
            <a:off x="838201" y="2539716"/>
            <a:ext cx="10515599" cy="378567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800" dirty="0">
                <a:solidFill>
                  <a:srgbClr val="000000"/>
                </a:solidFill>
                <a:latin typeface="Roboto" panose="02000000000000000000" pitchFamily="2" charset="0"/>
                <a:ea typeface="Roboto" panose="02000000000000000000" pitchFamily="2" charset="0"/>
              </a:rPr>
              <a:t>O ano de 1922 é celebrado pelos artistas brasileiros como um marco em nossa história. No período das festividades do centenário da Independência do país, um grupo se reuniu e organizou um evento chamado Semana de Arte Moderna. Havia uma intenção poética naquela data, pois o Brasil teria com aquele evento uma “segunda independência”.</a:t>
            </a:r>
          </a:p>
        </p:txBody>
      </p:sp>
      <p:sp>
        <p:nvSpPr>
          <p:cNvPr id="2" name="Slide Number Placeholder 1"/>
          <p:cNvSpPr>
            <a:spLocks noGrp="1"/>
          </p:cNvSpPr>
          <p:nvPr>
            <p:ph type="sldNum" sz="quarter" idx="12"/>
          </p:nvPr>
        </p:nvSpPr>
        <p:spPr/>
        <p:txBody>
          <a:bodyPr/>
          <a:lstStyle/>
          <a:p>
            <a:fld id="{55F53DCD-E047-48AD-865F-E892288FE72A}" type="slidenum">
              <a:rPr lang="pt-BR" smtClean="0"/>
              <a:t>13</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19199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Agito na comunidade</a:t>
            </a: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8757" y="1835569"/>
            <a:ext cx="6874485" cy="4814291"/>
          </a:xfrm>
          <a:prstGeom prst="rect">
            <a:avLst/>
          </a:prstGeom>
        </p:spPr>
      </p:pic>
      <p:sp>
        <p:nvSpPr>
          <p:cNvPr id="3" name="Slide Number Placeholder 2"/>
          <p:cNvSpPr>
            <a:spLocks noGrp="1"/>
          </p:cNvSpPr>
          <p:nvPr>
            <p:ph type="sldNum" sz="quarter" idx="12"/>
          </p:nvPr>
        </p:nvSpPr>
        <p:spPr/>
        <p:txBody>
          <a:bodyPr/>
          <a:lstStyle/>
          <a:p>
            <a:fld id="{55F53DCD-E047-48AD-865F-E892288FE72A}" type="slidenum">
              <a:rPr lang="pt-BR" smtClean="0"/>
              <a:t>14</a:t>
            </a:fld>
            <a:endParaRPr lang="pt-BR" dirty="0"/>
          </a:p>
        </p:txBody>
      </p:sp>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953274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Identidade cultural</a:t>
            </a:r>
          </a:p>
        </p:txBody>
      </p:sp>
      <p:sp>
        <p:nvSpPr>
          <p:cNvPr id="3" name="Espaço Reservado para Conteúdo 2"/>
          <p:cNvSpPr>
            <a:spLocks noGrp="1"/>
          </p:cNvSpPr>
          <p:nvPr>
            <p:ph idx="1"/>
          </p:nvPr>
        </p:nvSpPr>
        <p:spPr/>
        <p:txBody>
          <a:bodyPr/>
          <a:lstStyle/>
          <a:p>
            <a:endParaRPr lang="pt-BR" dirty="0"/>
          </a:p>
        </p:txBody>
      </p:sp>
      <p:sp>
        <p:nvSpPr>
          <p:cNvPr id="5" name="Retângulo 4"/>
          <p:cNvSpPr/>
          <p:nvPr/>
        </p:nvSpPr>
        <p:spPr>
          <a:xfrm>
            <a:off x="838200" y="1690688"/>
            <a:ext cx="10515600" cy="491083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800" dirty="0">
                <a:solidFill>
                  <a:srgbClr val="000000"/>
                </a:solidFill>
                <a:latin typeface="Roboto" panose="02000000000000000000" pitchFamily="2" charset="0"/>
                <a:ea typeface="Roboto" panose="02000000000000000000" pitchFamily="2" charset="0"/>
              </a:rPr>
              <a:t>A arte na escola tem um papel importante na formação da identidade cultural, pois, além de dar acesso a múltiplos repertórios, desenvolve a expressividade pessoal e coletiva. Por meio das experiências artísticas, desenvolvemos habilidades e adquirimos uma identidade característica na expressão com o corpo, gestos, com a voz, por meio de imagens e sons. Assim se constrói uma relação com o mundo que ultrapassa padrões estéticos, os quais são capazes de limitar as possibilidades de escolha e a vivência de experiências significativas.</a:t>
            </a:r>
          </a:p>
        </p:txBody>
      </p:sp>
      <p:sp>
        <p:nvSpPr>
          <p:cNvPr id="4" name="Slide Number Placeholder 3"/>
          <p:cNvSpPr>
            <a:spLocks noGrp="1"/>
          </p:cNvSpPr>
          <p:nvPr>
            <p:ph type="sldNum" sz="quarter" idx="12"/>
          </p:nvPr>
        </p:nvSpPr>
        <p:spPr/>
        <p:txBody>
          <a:bodyPr/>
          <a:lstStyle/>
          <a:p>
            <a:fld id="{55F53DCD-E047-48AD-865F-E892288FE72A}" type="slidenum">
              <a:rPr lang="pt-BR" smtClean="0"/>
              <a:t>15</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196310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62361" y="1887271"/>
            <a:ext cx="10267278" cy="3082761"/>
          </a:xfrm>
        </p:spPr>
        <p:txBody>
          <a:bodyPr/>
          <a:lstStyle/>
          <a:p>
            <a:endParaRPr lang="pt-BR" dirty="0">
              <a:latin typeface="Roboto" panose="02000000000000000000" pitchFamily="2" charset="0"/>
              <a:ea typeface="Roboto" panose="02000000000000000000" pitchFamily="2" charset="0"/>
            </a:endParaRPr>
          </a:p>
          <a:p>
            <a:endParaRPr lang="pt-BR" dirty="0">
              <a:latin typeface="Roboto" panose="02000000000000000000" pitchFamily="2" charset="0"/>
              <a:ea typeface="Roboto" panose="02000000000000000000" pitchFamily="2" charset="0"/>
            </a:endParaRPr>
          </a:p>
          <a:p>
            <a:pPr marL="0" indent="0">
              <a:buNone/>
            </a:pPr>
            <a:r>
              <a:rPr lang="pt-BR" dirty="0">
                <a:latin typeface="Roboto" panose="02000000000000000000" pitchFamily="2" charset="0"/>
                <a:ea typeface="Roboto" panose="02000000000000000000" pitchFamily="2" charset="0"/>
              </a:rPr>
              <a:t>A escola é o ponto de partida para o acontecimento artístico. Durante o Ensino Fundamental, muitas portas se abriram para a vivência e o conhecimento da música, do teatro, da dança, do cinema, das artes visuais e de outras linguagens artísticas.</a:t>
            </a:r>
          </a:p>
        </p:txBody>
      </p:sp>
      <p:sp>
        <p:nvSpPr>
          <p:cNvPr id="4"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Eu aconteço</a:t>
            </a:r>
          </a:p>
        </p:txBody>
      </p:sp>
      <p:sp>
        <p:nvSpPr>
          <p:cNvPr id="5" name="Arredondar Retângulo em um Canto Diagonal 4"/>
          <p:cNvSpPr/>
          <p:nvPr/>
        </p:nvSpPr>
        <p:spPr>
          <a:xfrm>
            <a:off x="838200" y="2080910"/>
            <a:ext cx="10515600" cy="3276398"/>
          </a:xfrm>
          <a:prstGeom prst="round2DiagRect">
            <a:avLst>
              <a:gd name="adj1" fmla="val 9781"/>
              <a:gd name="adj2"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Slide Number Placeholder 1"/>
          <p:cNvSpPr>
            <a:spLocks noGrp="1"/>
          </p:cNvSpPr>
          <p:nvPr>
            <p:ph type="sldNum" sz="quarter" idx="12"/>
          </p:nvPr>
        </p:nvSpPr>
        <p:spPr/>
        <p:txBody>
          <a:bodyPr/>
          <a:lstStyle/>
          <a:p>
            <a:fld id="{55F53DCD-E047-48AD-865F-E892288FE72A}" type="slidenum">
              <a:rPr lang="pt-BR" smtClean="0"/>
              <a:t>16</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662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Eu aconteço</a:t>
            </a: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47" y="1909179"/>
            <a:ext cx="7550091" cy="4812296"/>
          </a:xfrm>
          <a:prstGeom prst="rect">
            <a:avLst/>
          </a:prstGeom>
        </p:spPr>
      </p:pic>
      <p:sp>
        <p:nvSpPr>
          <p:cNvPr id="3" name="Slide Number Placeholder 2"/>
          <p:cNvSpPr>
            <a:spLocks noGrp="1"/>
          </p:cNvSpPr>
          <p:nvPr>
            <p:ph type="sldNum" sz="quarter" idx="12"/>
          </p:nvPr>
        </p:nvSpPr>
        <p:spPr/>
        <p:txBody>
          <a:bodyPr/>
          <a:lstStyle/>
          <a:p>
            <a:fld id="{55F53DCD-E047-48AD-865F-E892288FE72A}" type="slidenum">
              <a:rPr lang="pt-BR" smtClean="0"/>
              <a:t>17</a:t>
            </a:fld>
            <a:endParaRPr lang="pt-BR" dirty="0"/>
          </a:p>
        </p:txBody>
      </p:sp>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23018157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925</Words>
  <Application>Microsoft Office PowerPoint</Application>
  <PresentationFormat>Widescreen</PresentationFormat>
  <Paragraphs>74</Paragraphs>
  <Slides>17</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17</vt:i4>
      </vt:variant>
    </vt:vector>
  </HeadingPairs>
  <TitlesOfParts>
    <vt:vector size="22" baseType="lpstr">
      <vt:lpstr>Arial</vt:lpstr>
      <vt:lpstr>Calibri</vt:lpstr>
      <vt:lpstr>Calibri Light</vt:lpstr>
      <vt:lpstr>Roboto</vt:lpstr>
      <vt:lpstr>Tema do Office</vt:lpstr>
      <vt:lpstr>UNIDADE 4 AÇÃO CULTURAL</vt:lpstr>
      <vt:lpstr>Venha criar, projetar e convidar!</vt:lpstr>
      <vt:lpstr>A arte de pensar e planejar</vt:lpstr>
      <vt:lpstr>A arte de pensar e planejar</vt:lpstr>
      <vt:lpstr>A criação no teatro</vt:lpstr>
      <vt:lpstr>O autor e os atores</vt:lpstr>
      <vt:lpstr>A linguagem verbal e a não verbal na dramaturgia</vt:lpstr>
      <vt:lpstr>A linguagem verbal e a não verbal na dramaturgia</vt:lpstr>
      <vt:lpstr>Nossos traços</vt:lpstr>
      <vt:lpstr>Nossos traços</vt:lpstr>
      <vt:lpstr>UNIDADE 4 AÇÃO CULTURAL</vt:lpstr>
      <vt:lpstr>Venha dinamizar!</vt:lpstr>
      <vt:lpstr>O evento cultural que mudou o Brasil: Semana de Arte Moderna</vt:lpstr>
      <vt:lpstr>Agito na comunidade</vt:lpstr>
      <vt:lpstr>Identidade cultural</vt:lpstr>
      <vt:lpstr>Eu aconteço</vt:lpstr>
      <vt:lpstr>Eu aconteço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UNIDADE 4 AÇÃO CULTURAL</dc:title>
  <dc:creator>João Paulo Bortoluci</dc:creator>
  <cp:lastModifiedBy>João Paulo Bortoluci</cp:lastModifiedBy>
  <cp:revision>1</cp:revision>
  <dcterms:created xsi:type="dcterms:W3CDTF">2020-04-03T15:58:44Z</dcterms:created>
  <dcterms:modified xsi:type="dcterms:W3CDTF">2020-04-03T16:03:38Z</dcterms:modified>
</cp:coreProperties>
</file>