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</p:sldIdLst>
  <p:sldSz cy="6858000" cx="12192000"/>
  <p:notesSz cx="6858000" cy="9144000"/>
  <p:embeddedFontLst>
    <p:embeddedFont>
      <p:font typeface="Roboto"/>
      <p:regular r:id="rId17"/>
      <p:bold r:id="rId18"/>
      <p:italic r:id="rId19"/>
      <p:boldItalic r:id="rId2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http://customooxmlschemas.google.com/">
      <go:slidesCustomData xmlns:go="http://customooxmlschemas.google.com/" r:id="rId21" roundtripDataSignature="AMtx7mgdKWEr61psauoeYvmEqYOZ95g3N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384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Roboto-boldItalic.fntdata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21" Type="http://customschemas.google.com/relationships/presentationmetadata" Target="metadata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font" Target="fonts/Roboto-regular.fntdata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19" Type="http://schemas.openxmlformats.org/officeDocument/2006/relationships/font" Target="fonts/Roboto-italic.fntdata"/><Relationship Id="rId6" Type="http://schemas.openxmlformats.org/officeDocument/2006/relationships/slide" Target="slides/slide1.xml"/><Relationship Id="rId18" Type="http://schemas.openxmlformats.org/officeDocument/2006/relationships/font" Target="fonts/Roboto-bold.fnt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pt-BR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p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4" name="Google Shape;94;p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2" name="Google Shape;102;p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0" name="Google Shape;110;p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8" name="Google Shape;118;p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7" name="Google Shape;127;p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5" name="Google Shape;135;p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3" name="Google Shape;143;p1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6" name="Google Shape;156;p1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4" name="Google Shape;164;p1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3" name="Google Shape;173;p1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lide de Título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85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85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8" name="Google Shape;18;p8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8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8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ítulo e Conteúdo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8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86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8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8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8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onteúdo com Legenda" type="objTx">
  <p:cSld name="OBJECT_WITH_CAPTION_TEXT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87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87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30" name="Google Shape;30;p87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31" name="Google Shape;31;p8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8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8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abeçalho da Seção" type="secHead">
  <p:cSld name="SECTION_HEADER"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88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88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7" name="Google Shape;37;p8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8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8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Duas Partes de Conteúdo" type="twoObj">
  <p:cSld name="TWO_OBJECTS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8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89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3" name="Google Shape;43;p89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4" name="Google Shape;44;p8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5" name="Google Shape;45;p8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8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omparação" type="twoTxTwoObj">
  <p:cSld name="TWO_OBJECTS_WITH_TEXT"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90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90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50" name="Google Shape;50;p90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1" name="Google Shape;51;p90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52" name="Google Shape;52;p90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3" name="Google Shape;53;p9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4" name="Google Shape;54;p9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9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omente Título" type="titleOnly">
  <p:cSld name="TITLE_ONLY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9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9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9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9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Em Branco" type="blank">
  <p:cSld name="BLANK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9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9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9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Imagem com Legenda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93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93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8" name="Google Shape;68;p93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9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9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9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ítulo e Texto Vertical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9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94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9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9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9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exto e Título Vertical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95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95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9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9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9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8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84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8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8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8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4.png"/><Relationship Id="rId4" Type="http://schemas.openxmlformats.org/officeDocument/2006/relationships/image" Target="../media/image1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3.png"/><Relationship Id="rId4" Type="http://schemas.openxmlformats.org/officeDocument/2006/relationships/image" Target="../media/image1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5.png"/><Relationship Id="rId4" Type="http://schemas.openxmlformats.org/officeDocument/2006/relationships/image" Target="../media/image1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3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Roboto"/>
              <a:buNone/>
            </a:pPr>
            <a:r>
              <a:rPr lang="pt-BR" sz="4800">
                <a:latin typeface="Roboto"/>
                <a:ea typeface="Roboto"/>
                <a:cs typeface="Roboto"/>
                <a:sym typeface="Roboto"/>
              </a:rPr>
              <a:t>UNIDADE 1</a:t>
            </a:r>
            <a:br>
              <a:rPr lang="pt-BR" sz="4800">
                <a:latin typeface="Roboto"/>
                <a:ea typeface="Roboto"/>
                <a:cs typeface="Roboto"/>
                <a:sym typeface="Roboto"/>
              </a:rPr>
            </a:br>
            <a:r>
              <a:rPr lang="pt-BR" sz="4800">
                <a:latin typeface="Roboto"/>
                <a:ea typeface="Roboto"/>
                <a:cs typeface="Roboto"/>
                <a:sym typeface="Roboto"/>
              </a:rPr>
              <a:t>#ARTE</a:t>
            </a:r>
            <a:endParaRPr/>
          </a:p>
        </p:txBody>
      </p:sp>
      <p:sp>
        <p:nvSpPr>
          <p:cNvPr id="89" name="Google Shape;89;p3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pt-BR" sz="2800">
                <a:latin typeface="Roboto"/>
                <a:ea typeface="Roboto"/>
                <a:cs typeface="Roboto"/>
                <a:sym typeface="Roboto"/>
              </a:rPr>
              <a:t>CAPÍTULO 1 – A arte de cada um</a:t>
            </a:r>
            <a:endParaRPr/>
          </a:p>
        </p:txBody>
      </p:sp>
      <p:sp>
        <p:nvSpPr>
          <p:cNvPr id="90" name="Google Shape;90;p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  <p:pic>
        <p:nvPicPr>
          <p:cNvPr id="91" name="Google Shape;91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4"/>
          <p:cNvSpPr txBox="1"/>
          <p:nvPr>
            <p:ph type="title"/>
          </p:nvPr>
        </p:nvSpPr>
        <p:spPr>
          <a:xfrm>
            <a:off x="838200" y="560505"/>
            <a:ext cx="10515600" cy="1325563"/>
          </a:xfrm>
          <a:prstGeom prst="rect">
            <a:avLst/>
          </a:prstGeom>
          <a:solidFill>
            <a:schemeClr val="lt1"/>
          </a:solidFill>
          <a:ln cap="flat" cmpd="sng" w="12700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4800"/>
              <a:buFont typeface="Roboto"/>
              <a:buNone/>
            </a:pPr>
            <a:r>
              <a:rPr lang="pt-BR" sz="4800">
                <a:solidFill>
                  <a:srgbClr val="0070C0"/>
                </a:solidFill>
                <a:latin typeface="Roboto"/>
                <a:ea typeface="Roboto"/>
                <a:cs typeface="Roboto"/>
                <a:sym typeface="Roboto"/>
              </a:rPr>
              <a:t>Você está convidado!</a:t>
            </a:r>
            <a:endParaRPr/>
          </a:p>
        </p:txBody>
      </p:sp>
      <p:sp>
        <p:nvSpPr>
          <p:cNvPr id="97" name="Google Shape;97;p4"/>
          <p:cNvSpPr txBox="1"/>
          <p:nvPr>
            <p:ph idx="1" type="body"/>
          </p:nvPr>
        </p:nvSpPr>
        <p:spPr>
          <a:xfrm>
            <a:off x="838199" y="1825625"/>
            <a:ext cx="10515599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508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pt-BR">
                <a:latin typeface="Roboto"/>
                <a:ea typeface="Roboto"/>
                <a:cs typeface="Roboto"/>
                <a:sym typeface="Roboto"/>
              </a:rPr>
              <a:t>Na </a:t>
            </a:r>
            <a:r>
              <a:rPr b="1" lang="pt-BR">
                <a:latin typeface="Roboto"/>
                <a:ea typeface="Roboto"/>
                <a:cs typeface="Roboto"/>
                <a:sym typeface="Roboto"/>
              </a:rPr>
              <a:t>arte participativa </a:t>
            </a:r>
            <a:r>
              <a:rPr lang="pt-BR">
                <a:latin typeface="Roboto"/>
                <a:ea typeface="Roboto"/>
                <a:cs typeface="Roboto"/>
                <a:sym typeface="Roboto"/>
              </a:rPr>
              <a:t>ou propositora, o artista convida o público a desempenhar um papel ativo na interação com a obra. Essa proposta pode acontecer em diferentes linguagens, como música, </a:t>
            </a:r>
            <a:r>
              <a:rPr i="1" lang="pt-BR">
                <a:latin typeface="Roboto"/>
                <a:ea typeface="Roboto"/>
                <a:cs typeface="Roboto"/>
                <a:sym typeface="Roboto"/>
              </a:rPr>
              <a:t>performances</a:t>
            </a:r>
            <a:r>
              <a:rPr lang="pt-BR">
                <a:latin typeface="Roboto"/>
                <a:ea typeface="Roboto"/>
                <a:cs typeface="Roboto"/>
                <a:sym typeface="Roboto"/>
              </a:rPr>
              <a:t> e outras.</a:t>
            </a:r>
            <a:endParaRPr/>
          </a:p>
          <a:p>
            <a:pPr indent="-508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 b="1">
              <a:latin typeface="Roboto"/>
              <a:ea typeface="Roboto"/>
              <a:cs typeface="Roboto"/>
              <a:sym typeface="Roboto"/>
            </a:endParaRPr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b="1" i="1" lang="pt-BR">
                <a:latin typeface="Roboto"/>
                <a:ea typeface="Roboto"/>
                <a:cs typeface="Roboto"/>
                <a:sym typeface="Roboto"/>
              </a:rPr>
              <a:t>Happening</a:t>
            </a:r>
            <a:r>
              <a:rPr b="1" lang="pt-BR"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pt-BR">
                <a:latin typeface="Roboto"/>
                <a:ea typeface="Roboto"/>
                <a:cs typeface="Roboto"/>
                <a:sym typeface="Roboto"/>
              </a:rPr>
              <a:t>é uma linguagem artística contemporânea que propõe a interação com o público.</a:t>
            </a:r>
            <a:endParaRPr/>
          </a:p>
        </p:txBody>
      </p:sp>
      <p:sp>
        <p:nvSpPr>
          <p:cNvPr id="98" name="Google Shape;98;p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  <p:pic>
        <p:nvPicPr>
          <p:cNvPr id="99" name="Google Shape;99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5"/>
          <p:cNvSpPr txBox="1"/>
          <p:nvPr>
            <p:ph type="title"/>
          </p:nvPr>
        </p:nvSpPr>
        <p:spPr>
          <a:xfrm>
            <a:off x="838200" y="580043"/>
            <a:ext cx="10515600" cy="1325563"/>
          </a:xfrm>
          <a:prstGeom prst="rect">
            <a:avLst/>
          </a:prstGeom>
          <a:noFill/>
          <a:ln cap="flat" cmpd="sng" w="12700">
            <a:solidFill>
              <a:srgbClr val="0070C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4800"/>
              <a:buFont typeface="Roboto"/>
              <a:buNone/>
            </a:pPr>
            <a:r>
              <a:rPr lang="pt-BR" sz="4800">
                <a:solidFill>
                  <a:srgbClr val="0070C0"/>
                </a:solidFill>
                <a:latin typeface="Roboto"/>
                <a:ea typeface="Roboto"/>
                <a:cs typeface="Roboto"/>
                <a:sym typeface="Roboto"/>
              </a:rPr>
              <a:t>Cores e mensagens</a:t>
            </a:r>
            <a:endParaRPr/>
          </a:p>
        </p:txBody>
      </p:sp>
      <p:sp>
        <p:nvSpPr>
          <p:cNvPr id="105" name="Google Shape;105;p5"/>
          <p:cNvSpPr txBox="1"/>
          <p:nvPr>
            <p:ph idx="1" type="body"/>
          </p:nvPr>
        </p:nvSpPr>
        <p:spPr>
          <a:xfrm>
            <a:off x="838200" y="18637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508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 b="1">
              <a:latin typeface="Roboto"/>
              <a:ea typeface="Roboto"/>
              <a:cs typeface="Roboto"/>
              <a:sym typeface="Roboto"/>
            </a:endParaRPr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b="1" lang="pt-BR">
                <a:latin typeface="Roboto"/>
                <a:ea typeface="Roboto"/>
                <a:cs typeface="Roboto"/>
                <a:sym typeface="Roboto"/>
              </a:rPr>
              <a:t>Instalação </a:t>
            </a:r>
            <a:r>
              <a:rPr lang="pt-BR">
                <a:latin typeface="Roboto"/>
                <a:ea typeface="Roboto"/>
                <a:cs typeface="Roboto"/>
                <a:sym typeface="Roboto"/>
              </a:rPr>
              <a:t>é uma linguagem artística contemporânea que utiliza diversos meios e suportes – por vezes, tecnológicos – e ocupa um espaço (lugar) que pode ser visitado pelo público, o qual, em alguns casos, pode até interagir com a proposta do artista. A partir do século XX, muitos materiais começaram a fazer parte de obras artísticas, inclusive objetos cotidianos.</a:t>
            </a:r>
            <a:endParaRPr/>
          </a:p>
        </p:txBody>
      </p:sp>
      <p:sp>
        <p:nvSpPr>
          <p:cNvPr id="106" name="Google Shape;106;p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  <p:pic>
        <p:nvPicPr>
          <p:cNvPr id="107" name="Google Shape;107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6"/>
          <p:cNvSpPr txBox="1"/>
          <p:nvPr>
            <p:ph type="title"/>
          </p:nvPr>
        </p:nvSpPr>
        <p:spPr>
          <a:xfrm>
            <a:off x="838200" y="423739"/>
            <a:ext cx="10515600" cy="1325563"/>
          </a:xfrm>
          <a:prstGeom prst="rect">
            <a:avLst/>
          </a:prstGeom>
          <a:noFill/>
          <a:ln cap="flat" cmpd="sng" w="12700">
            <a:solidFill>
              <a:srgbClr val="0070C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4800"/>
              <a:buFont typeface="Roboto"/>
              <a:buNone/>
            </a:pPr>
            <a:r>
              <a:rPr lang="pt-BR" sz="4800">
                <a:solidFill>
                  <a:srgbClr val="0070C0"/>
                </a:solidFill>
                <a:latin typeface="Roboto"/>
                <a:ea typeface="Roboto"/>
                <a:cs typeface="Roboto"/>
                <a:sym typeface="Roboto"/>
              </a:rPr>
              <a:t>Olhar e ver</a:t>
            </a:r>
            <a:endParaRPr/>
          </a:p>
        </p:txBody>
      </p:sp>
      <p:pic>
        <p:nvPicPr>
          <p:cNvPr id="113" name="Google Shape;113;p6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843020" y="1825625"/>
            <a:ext cx="8505960" cy="4351338"/>
          </a:xfrm>
          <a:prstGeom prst="rect">
            <a:avLst/>
          </a:prstGeom>
          <a:noFill/>
          <a:ln>
            <a:noFill/>
          </a:ln>
        </p:spPr>
      </p:pic>
      <p:sp>
        <p:nvSpPr>
          <p:cNvPr id="114" name="Google Shape;114;p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  <p:pic>
        <p:nvPicPr>
          <p:cNvPr id="115" name="Google Shape;115;p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solidFill>
            <a:schemeClr val="lt1"/>
          </a:solidFill>
          <a:ln cap="flat" cmpd="sng" w="12700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4800"/>
              <a:buFont typeface="Roboto"/>
              <a:buNone/>
            </a:pPr>
            <a:r>
              <a:rPr lang="pt-BR" sz="4800">
                <a:solidFill>
                  <a:srgbClr val="0070C0"/>
                </a:solidFill>
                <a:latin typeface="Roboto"/>
                <a:ea typeface="Roboto"/>
                <a:cs typeface="Roboto"/>
                <a:sym typeface="Roboto"/>
              </a:rPr>
              <a:t>Pinturas gigantes em cores e relevo</a:t>
            </a:r>
            <a:endParaRPr/>
          </a:p>
        </p:txBody>
      </p:sp>
      <p:sp>
        <p:nvSpPr>
          <p:cNvPr id="121" name="Google Shape;121;p7"/>
          <p:cNvSpPr txBox="1"/>
          <p:nvPr>
            <p:ph idx="1" type="body"/>
          </p:nvPr>
        </p:nvSpPr>
        <p:spPr>
          <a:xfrm>
            <a:off x="838200" y="1911350"/>
            <a:ext cx="4495802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508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 b="1">
              <a:latin typeface="Roboto"/>
              <a:ea typeface="Roboto"/>
              <a:cs typeface="Roboto"/>
              <a:sym typeface="Roboto"/>
            </a:endParaRPr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b="1" lang="pt-BR" sz="2400">
                <a:latin typeface="Roboto"/>
                <a:ea typeface="Roboto"/>
                <a:cs typeface="Roboto"/>
                <a:sym typeface="Roboto"/>
              </a:rPr>
              <a:t>Suportes </a:t>
            </a:r>
            <a:r>
              <a:rPr lang="pt-BR" sz="2400">
                <a:latin typeface="Roboto"/>
                <a:ea typeface="Roboto"/>
                <a:cs typeface="Roboto"/>
                <a:sym typeface="Roboto"/>
              </a:rPr>
              <a:t>são as superfícies em que podemos criar diferentes trabalhos artísticos, como parede, madeira, papel, tecido, pedra, tela, material tecnológico. Até mesmo o corpo humano pode ser considerado um suporte.</a:t>
            </a:r>
            <a:endParaRPr/>
          </a:p>
        </p:txBody>
      </p:sp>
      <p:pic>
        <p:nvPicPr>
          <p:cNvPr id="122" name="Google Shape;122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653825" y="2203137"/>
            <a:ext cx="5699975" cy="3317896"/>
          </a:xfrm>
          <a:prstGeom prst="rect">
            <a:avLst/>
          </a:prstGeom>
          <a:noFill/>
          <a:ln>
            <a:noFill/>
          </a:ln>
        </p:spPr>
      </p:pic>
      <p:sp>
        <p:nvSpPr>
          <p:cNvPr id="123" name="Google Shape;123;p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  <p:pic>
        <p:nvPicPr>
          <p:cNvPr id="124" name="Google Shape;124;p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 cap="flat" cmpd="sng" w="12700">
            <a:solidFill>
              <a:srgbClr val="0070C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4800"/>
              <a:buFont typeface="Roboto"/>
              <a:buNone/>
            </a:pPr>
            <a:r>
              <a:rPr lang="pt-BR" sz="4800">
                <a:solidFill>
                  <a:srgbClr val="0070C0"/>
                </a:solidFill>
                <a:latin typeface="Roboto"/>
                <a:ea typeface="Roboto"/>
                <a:cs typeface="Roboto"/>
                <a:sym typeface="Roboto"/>
              </a:rPr>
              <a:t>Pinturas gigantes em cores e relevo</a:t>
            </a:r>
            <a:endParaRPr/>
          </a:p>
        </p:txBody>
      </p:sp>
      <p:sp>
        <p:nvSpPr>
          <p:cNvPr id="130" name="Google Shape;130;p8"/>
          <p:cNvSpPr txBox="1"/>
          <p:nvPr>
            <p:ph idx="1" type="body"/>
          </p:nvPr>
        </p:nvSpPr>
        <p:spPr>
          <a:xfrm>
            <a:off x="838201" y="2063750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pt-BR" sz="2400">
                <a:latin typeface="Roboto"/>
                <a:ea typeface="Roboto"/>
                <a:cs typeface="Roboto"/>
                <a:sym typeface="Roboto"/>
              </a:rPr>
              <a:t>O </a:t>
            </a:r>
            <a:r>
              <a:rPr b="1" lang="pt-BR" sz="2400">
                <a:latin typeface="Roboto"/>
                <a:ea typeface="Roboto"/>
                <a:cs typeface="Roboto"/>
                <a:sym typeface="Roboto"/>
              </a:rPr>
              <a:t>Movimento Muralista Mexicano </a:t>
            </a:r>
            <a:r>
              <a:rPr lang="pt-BR" sz="2400">
                <a:latin typeface="Roboto"/>
                <a:ea typeface="Roboto"/>
                <a:cs typeface="Roboto"/>
                <a:sym typeface="Roboto"/>
              </a:rPr>
              <a:t>nasceu no início do século XX, no México. Motivados pelas ideias socialistas, os artistas mexicanos criaram imagens de grandes dimensões, preferencialmente em espaços públicos, com a intenção de dialogar com as pessoas e tornar a arte mais acessível a todos. </a:t>
            </a:r>
            <a:endParaRPr/>
          </a:p>
          <a:p>
            <a:pPr indent="-762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t/>
            </a:r>
            <a:endParaRPr sz="2400">
              <a:latin typeface="Roboto"/>
              <a:ea typeface="Roboto"/>
              <a:cs typeface="Roboto"/>
              <a:sym typeface="Roboto"/>
            </a:endParaRPr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pt-BR" sz="2400">
                <a:latin typeface="Roboto"/>
                <a:ea typeface="Roboto"/>
                <a:cs typeface="Roboto"/>
                <a:sym typeface="Roboto"/>
              </a:rPr>
              <a:t>Formas </a:t>
            </a:r>
            <a:r>
              <a:rPr b="1" lang="pt-BR" sz="2400">
                <a:latin typeface="Roboto"/>
                <a:ea typeface="Roboto"/>
                <a:cs typeface="Roboto"/>
                <a:sym typeface="Roboto"/>
              </a:rPr>
              <a:t>bidimensionais </a:t>
            </a:r>
            <a:r>
              <a:rPr lang="pt-BR" sz="2400">
                <a:latin typeface="Roboto"/>
                <a:ea typeface="Roboto"/>
                <a:cs typeface="Roboto"/>
                <a:sym typeface="Roboto"/>
              </a:rPr>
              <a:t>têm altura e largura (duas dimensões). Já as </a:t>
            </a:r>
            <a:r>
              <a:rPr b="1" lang="pt-BR" sz="2400">
                <a:latin typeface="Roboto"/>
                <a:ea typeface="Roboto"/>
                <a:cs typeface="Roboto"/>
                <a:sym typeface="Roboto"/>
              </a:rPr>
              <a:t>tridimensionais </a:t>
            </a:r>
            <a:r>
              <a:rPr lang="pt-BR" sz="2400">
                <a:latin typeface="Roboto"/>
                <a:ea typeface="Roboto"/>
                <a:cs typeface="Roboto"/>
                <a:sym typeface="Roboto"/>
              </a:rPr>
              <a:t>são medidas por sua altura, largura e  profundidade (três dimensões).</a:t>
            </a:r>
            <a:endParaRPr/>
          </a:p>
        </p:txBody>
      </p:sp>
      <p:sp>
        <p:nvSpPr>
          <p:cNvPr id="131" name="Google Shape;131;p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  <p:pic>
        <p:nvPicPr>
          <p:cNvPr id="132" name="Google Shape;132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 cap="flat" cmpd="sng" w="9525">
            <a:solidFill>
              <a:srgbClr val="0070C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4800"/>
              <a:buFont typeface="Roboto"/>
              <a:buNone/>
            </a:pPr>
            <a:r>
              <a:rPr lang="pt-BR" sz="4800">
                <a:solidFill>
                  <a:srgbClr val="0070C0"/>
                </a:solidFill>
                <a:latin typeface="Roboto"/>
                <a:ea typeface="Roboto"/>
                <a:cs typeface="Roboto"/>
                <a:sym typeface="Roboto"/>
              </a:rPr>
              <a:t>Ouvir e cantar</a:t>
            </a:r>
            <a:endParaRPr/>
          </a:p>
        </p:txBody>
      </p:sp>
      <p:pic>
        <p:nvPicPr>
          <p:cNvPr id="138" name="Google Shape;138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824828" y="1795244"/>
            <a:ext cx="4542344" cy="4561106"/>
          </a:xfrm>
          <a:prstGeom prst="rect">
            <a:avLst/>
          </a:prstGeom>
          <a:noFill/>
          <a:ln>
            <a:noFill/>
          </a:ln>
        </p:spPr>
      </p:pic>
      <p:sp>
        <p:nvSpPr>
          <p:cNvPr id="139" name="Google Shape;139;p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  <p:pic>
        <p:nvPicPr>
          <p:cNvPr id="140" name="Google Shape;140;p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5" name="Google Shape;145;p10"/>
          <p:cNvGrpSpPr/>
          <p:nvPr/>
        </p:nvGrpSpPr>
        <p:grpSpPr>
          <a:xfrm>
            <a:off x="838200" y="1825625"/>
            <a:ext cx="10515600" cy="4351338"/>
            <a:chOff x="0" y="0"/>
            <a:chExt cx="10515600" cy="4351338"/>
          </a:xfrm>
        </p:grpSpPr>
        <p:sp>
          <p:nvSpPr>
            <p:cNvPr id="146" name="Google Shape;146;p10"/>
            <p:cNvSpPr/>
            <p:nvPr/>
          </p:nvSpPr>
          <p:spPr>
            <a:xfrm>
              <a:off x="0" y="0"/>
              <a:ext cx="10515600" cy="4351338"/>
            </a:xfrm>
            <a:prstGeom prst="roundRect">
              <a:avLst>
                <a:gd fmla="val 10000" name="adj"/>
              </a:avLst>
            </a:prstGeom>
            <a:gradFill>
              <a:gsLst>
                <a:gs pos="0">
                  <a:srgbClr val="B0CAE9"/>
                </a:gs>
                <a:gs pos="50000">
                  <a:srgbClr val="A1C1E4"/>
                </a:gs>
                <a:gs pos="100000">
                  <a:srgbClr val="90B8E4"/>
                </a:gs>
              </a:gsLst>
              <a:lin ang="5400000" scaled="0"/>
            </a:gradFill>
            <a:ln cap="flat" cmpd="sng" w="9525">
              <a:solidFill>
                <a:schemeClr val="accent5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7" name="Google Shape;147;p10"/>
            <p:cNvSpPr txBox="1"/>
            <p:nvPr/>
          </p:nvSpPr>
          <p:spPr>
            <a:xfrm>
              <a:off x="0" y="0"/>
              <a:ext cx="10515600" cy="130540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44775" lIns="144775" spcFirstLastPara="1" rIns="144775" wrap="square" tIns="14477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800"/>
                <a:buFont typeface="Calibri"/>
                <a:buNone/>
              </a:pPr>
              <a:r>
                <a:t/>
              </a:r>
              <a:endParaRPr b="0" i="0" sz="3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48" name="Google Shape;148;p10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 cap="flat" cmpd="sng" w="9525">
            <a:solidFill>
              <a:srgbClr val="0070C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4800"/>
              <a:buFont typeface="Roboto"/>
              <a:buNone/>
            </a:pPr>
            <a:r>
              <a:rPr lang="pt-BR" sz="4800">
                <a:solidFill>
                  <a:srgbClr val="0070C0"/>
                </a:solidFill>
                <a:latin typeface="Roboto"/>
                <a:ea typeface="Roboto"/>
                <a:cs typeface="Roboto"/>
                <a:sym typeface="Roboto"/>
              </a:rPr>
              <a:t>Compondo, regendo e interpretando</a:t>
            </a:r>
            <a:endParaRPr/>
          </a:p>
        </p:txBody>
      </p:sp>
      <p:sp>
        <p:nvSpPr>
          <p:cNvPr id="149" name="Google Shape;149;p10"/>
          <p:cNvSpPr txBox="1"/>
          <p:nvPr/>
        </p:nvSpPr>
        <p:spPr>
          <a:xfrm>
            <a:off x="1428747" y="2003694"/>
            <a:ext cx="9324975" cy="954107"/>
          </a:xfrm>
          <a:prstGeom prst="rect">
            <a:avLst/>
          </a:prstGeom>
          <a:solidFill>
            <a:schemeClr val="lt1"/>
          </a:solidFill>
          <a:ln cap="flat" cmpd="sng" w="12700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pt-BR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Na linguagem da música, temos o </a:t>
            </a:r>
            <a:r>
              <a:rPr b="1" i="0" lang="pt-BR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compositor </a:t>
            </a:r>
            <a:r>
              <a:rPr b="0" i="0" lang="pt-BR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ou a </a:t>
            </a:r>
            <a:r>
              <a:rPr b="1" i="0" lang="pt-BR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compositora</a:t>
            </a:r>
            <a:r>
              <a:rPr b="0" i="0" lang="pt-BR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, que é a pessoa que cria a peça musical.</a:t>
            </a:r>
            <a:endParaRPr/>
          </a:p>
        </p:txBody>
      </p:sp>
      <p:sp>
        <p:nvSpPr>
          <p:cNvPr id="150" name="Google Shape;150;p10"/>
          <p:cNvSpPr txBox="1"/>
          <p:nvPr/>
        </p:nvSpPr>
        <p:spPr>
          <a:xfrm>
            <a:off x="1428747" y="3142174"/>
            <a:ext cx="9324975" cy="954107"/>
          </a:xfrm>
          <a:prstGeom prst="rect">
            <a:avLst/>
          </a:prstGeom>
          <a:solidFill>
            <a:schemeClr val="lt1"/>
          </a:solidFill>
          <a:ln cap="flat" cmpd="sng" w="12700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Os </a:t>
            </a:r>
            <a:r>
              <a:rPr b="1" lang="pt-BR" sz="2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músicos</a:t>
            </a:r>
            <a:r>
              <a:rPr lang="pt-BR" sz="2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, chamados também de intérpretes, são aqueles que a executam.</a:t>
            </a:r>
            <a:endParaRPr/>
          </a:p>
        </p:txBody>
      </p:sp>
      <p:sp>
        <p:nvSpPr>
          <p:cNvPr id="151" name="Google Shape;151;p10"/>
          <p:cNvSpPr txBox="1"/>
          <p:nvPr/>
        </p:nvSpPr>
        <p:spPr>
          <a:xfrm>
            <a:off x="1428749" y="4276675"/>
            <a:ext cx="9324975" cy="1815882"/>
          </a:xfrm>
          <a:prstGeom prst="rect">
            <a:avLst/>
          </a:prstGeom>
          <a:solidFill>
            <a:schemeClr val="lt1"/>
          </a:solidFill>
          <a:ln cap="flat" cmpd="sng" w="12700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O </a:t>
            </a:r>
            <a:r>
              <a:rPr b="1" lang="pt-BR" sz="2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regente </a:t>
            </a:r>
            <a:r>
              <a:rPr lang="pt-BR" sz="2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ou a regente é quem auxilia o conjunto de intérpretes a realizar a música, indicando a entrada dos instrumentos, o andamento e a expressão da obra musical.</a:t>
            </a:r>
            <a:endParaRPr/>
          </a:p>
        </p:txBody>
      </p:sp>
      <p:sp>
        <p:nvSpPr>
          <p:cNvPr id="152" name="Google Shape;152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  <p:pic>
        <p:nvPicPr>
          <p:cNvPr id="153" name="Google Shape;153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11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Roboto"/>
              <a:buNone/>
            </a:pPr>
            <a:r>
              <a:rPr lang="pt-BR" sz="4800">
                <a:latin typeface="Roboto"/>
                <a:ea typeface="Roboto"/>
                <a:cs typeface="Roboto"/>
                <a:sym typeface="Roboto"/>
              </a:rPr>
              <a:t>UNIDADE 1</a:t>
            </a:r>
            <a:br>
              <a:rPr lang="pt-BR" sz="4800">
                <a:latin typeface="Roboto"/>
                <a:ea typeface="Roboto"/>
                <a:cs typeface="Roboto"/>
                <a:sym typeface="Roboto"/>
              </a:rPr>
            </a:br>
            <a:r>
              <a:rPr lang="pt-BR" sz="4800">
                <a:latin typeface="Roboto"/>
                <a:ea typeface="Roboto"/>
                <a:cs typeface="Roboto"/>
                <a:sym typeface="Roboto"/>
              </a:rPr>
              <a:t>#ARTE</a:t>
            </a:r>
            <a:endParaRPr/>
          </a:p>
        </p:txBody>
      </p:sp>
      <p:sp>
        <p:nvSpPr>
          <p:cNvPr id="159" name="Google Shape;159;p11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pt-BR" sz="2800">
                <a:latin typeface="Roboto"/>
                <a:ea typeface="Roboto"/>
                <a:cs typeface="Roboto"/>
                <a:sym typeface="Roboto"/>
              </a:rPr>
              <a:t>CAPÍTULO 2 – O lugar da arte</a:t>
            </a:r>
            <a:endParaRPr/>
          </a:p>
        </p:txBody>
      </p:sp>
      <p:sp>
        <p:nvSpPr>
          <p:cNvPr id="160" name="Google Shape;160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  <p:pic>
        <p:nvPicPr>
          <p:cNvPr id="161" name="Google Shape;161;p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1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solidFill>
            <a:schemeClr val="lt1"/>
          </a:solidFill>
          <a:ln cap="flat" cmpd="sng" w="12700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4800"/>
              <a:buFont typeface="Roboto"/>
              <a:buNone/>
            </a:pPr>
            <a:r>
              <a:rPr lang="pt-BR" sz="4800">
                <a:solidFill>
                  <a:srgbClr val="0070C0"/>
                </a:solidFill>
                <a:latin typeface="Roboto"/>
                <a:ea typeface="Roboto"/>
                <a:cs typeface="Roboto"/>
                <a:sym typeface="Roboto"/>
              </a:rPr>
              <a:t>O lugar de onde se vê</a:t>
            </a:r>
            <a:endParaRPr/>
          </a:p>
        </p:txBody>
      </p:sp>
      <p:sp>
        <p:nvSpPr>
          <p:cNvPr id="167" name="Google Shape;167;p12"/>
          <p:cNvSpPr txBox="1"/>
          <p:nvPr>
            <p:ph idx="1" type="body"/>
          </p:nvPr>
        </p:nvSpPr>
        <p:spPr>
          <a:xfrm>
            <a:off x="838200" y="1911350"/>
            <a:ext cx="40767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b="1" lang="pt-BR" sz="2400">
                <a:latin typeface="Roboto"/>
                <a:ea typeface="Roboto"/>
                <a:cs typeface="Roboto"/>
                <a:sym typeface="Roboto"/>
              </a:rPr>
              <a:t>Acústica </a:t>
            </a:r>
            <a:r>
              <a:rPr lang="pt-BR" sz="2400">
                <a:latin typeface="Roboto"/>
                <a:ea typeface="Roboto"/>
                <a:cs typeface="Roboto"/>
                <a:sym typeface="Roboto"/>
              </a:rPr>
              <a:t>é uma área da Física que estuda os sons e os fenômenos a eles  relacionados.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t/>
            </a:r>
            <a:endParaRPr sz="2400">
              <a:latin typeface="Roboto"/>
              <a:ea typeface="Roboto"/>
              <a:cs typeface="Roboto"/>
              <a:sym typeface="Roboto"/>
            </a:endParaRPr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pt-BR" sz="2400">
                <a:latin typeface="Roboto"/>
                <a:ea typeface="Roboto"/>
                <a:cs typeface="Roboto"/>
                <a:sym typeface="Roboto"/>
              </a:rPr>
              <a:t>Em referência a salas, palcos ou ambientes, o termo “acústica” representa as qualidades físicas deles que influenciam a percepção de sons.</a:t>
            </a:r>
            <a:endParaRPr/>
          </a:p>
        </p:txBody>
      </p:sp>
      <p:pic>
        <p:nvPicPr>
          <p:cNvPr id="168" name="Google Shape;168;p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914900" y="2125536"/>
            <a:ext cx="6438900" cy="3565192"/>
          </a:xfrm>
          <a:prstGeom prst="rect">
            <a:avLst/>
          </a:prstGeom>
          <a:noFill/>
          <a:ln>
            <a:noFill/>
          </a:ln>
        </p:spPr>
      </p:pic>
      <p:sp>
        <p:nvSpPr>
          <p:cNvPr id="169" name="Google Shape;169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  <p:pic>
        <p:nvPicPr>
          <p:cNvPr id="170" name="Google Shape;170;p1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13"/>
          <p:cNvSpPr txBox="1"/>
          <p:nvPr>
            <p:ph type="title"/>
          </p:nvPr>
        </p:nvSpPr>
        <p:spPr>
          <a:xfrm>
            <a:off x="838200" y="540967"/>
            <a:ext cx="10515600" cy="1325563"/>
          </a:xfrm>
          <a:prstGeom prst="rect">
            <a:avLst/>
          </a:prstGeom>
          <a:noFill/>
          <a:ln cap="flat" cmpd="sng" w="9525">
            <a:solidFill>
              <a:srgbClr val="0070C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4800"/>
              <a:buFont typeface="Roboto"/>
              <a:buNone/>
            </a:pPr>
            <a:r>
              <a:rPr lang="pt-BR" sz="4800">
                <a:solidFill>
                  <a:srgbClr val="0070C0"/>
                </a:solidFill>
                <a:latin typeface="Roboto"/>
                <a:ea typeface="Roboto"/>
                <a:cs typeface="Roboto"/>
                <a:sym typeface="Roboto"/>
              </a:rPr>
              <a:t>Imagens e cores fantásticas</a:t>
            </a:r>
            <a:endParaRPr/>
          </a:p>
        </p:txBody>
      </p:sp>
      <p:sp>
        <p:nvSpPr>
          <p:cNvPr id="176" name="Google Shape;176;p13"/>
          <p:cNvSpPr txBox="1"/>
          <p:nvPr>
            <p:ph idx="1" type="body"/>
          </p:nvPr>
        </p:nvSpPr>
        <p:spPr>
          <a:xfrm>
            <a:off x="838199" y="2220652"/>
            <a:ext cx="10515599" cy="37461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b="1" lang="pt-BR">
                <a:latin typeface="Roboto"/>
                <a:ea typeface="Roboto"/>
                <a:cs typeface="Roboto"/>
                <a:sym typeface="Roboto"/>
              </a:rPr>
              <a:t>Figurinista</a:t>
            </a:r>
            <a:r>
              <a:rPr lang="pt-BR">
                <a:latin typeface="Roboto"/>
                <a:ea typeface="Roboto"/>
                <a:cs typeface="Roboto"/>
                <a:sym typeface="Roboto"/>
              </a:rPr>
              <a:t>, nas artes cênicas, é o profissional que cria as roupas que serão usadas pelos personagens, os chamados “figurinos”. Estes são elaborados com base no estudo dos personagens e do contexto do espetáculo. Assim, podem representar épocas e estilos artísticos, como os figurinos inspirados nas pinturas de Miró.</a:t>
            </a:r>
            <a:endParaRPr/>
          </a:p>
        </p:txBody>
      </p:sp>
      <p:sp>
        <p:nvSpPr>
          <p:cNvPr id="177" name="Google Shape;177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  <p:pic>
        <p:nvPicPr>
          <p:cNvPr id="178" name="Google Shape;178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Tema do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2019-02-21T18:53:00Z</dcterms:created>
  <dc:creator>Sarita Borelli</dc:creator>
</cp:coreProperties>
</file>